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57" d="100"/>
          <a:sy n="157" d="100"/>
        </p:scale>
        <p:origin x="976"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microsoft.com/office/2015/10/relationships/revisionInfo" Target="revisionInfo.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egnyte.productboard.com/entity-detail/features/907a19a8-5842-468d-84c2-9fab6ed7c0ef"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s://jira.egnyte-it.com/browse/CFS-67745" TargetMode="External"/><Relationship Id="rId2" Type="http://schemas.openxmlformats.org/officeDocument/2006/relationships/hyperlink" Target="https://egnyte.productboard.com/entity-detail/features/932fd759-6b23-4903-a6e2-d852593ddb2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28062312/Bulk+sending+eSignature+request"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jira.egnyte-it.com/browse/CFS-64734" TargetMode="External"/><Relationship Id="rId2" Type="http://schemas.openxmlformats.org/officeDocument/2006/relationships/hyperlink" Target="https://egnyte.productboard.com/entity-detail/features/9a51ac4b-ad65-4cdf-b221-5ca24c4634cf" TargetMode="External"/><Relationship Id="rId1" Type="http://schemas.openxmlformats.org/officeDocument/2006/relationships/slideLayout" Target="../slideLayouts/slideLayout1.xml"/><Relationship Id="rId4" Type="http://schemas.openxmlformats.org/officeDocument/2006/relationships/hyperlink" Target="See%20description"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jira.egnyte-it.com/browse/CFS-67268" TargetMode="External"/><Relationship Id="rId2" Type="http://schemas.openxmlformats.org/officeDocument/2006/relationships/hyperlink" Target="https://egnyte.productboard.com/entity-detail/features/e34bad58-b20c-4145-b173-a037533cca68"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445462058/Group+management+improvements+user+stories"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jira.egnyte-it.com/browse/CFS-67854" TargetMode="External"/><Relationship Id="rId2" Type="http://schemas.openxmlformats.org/officeDocument/2006/relationships/hyperlink" Target="https://egnyte.productboard.com/entity-detail/features/ae2e044f-1c1f-42d6-abfc-b150a3c506e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1512046594/Scheduled+reports+enhancements+user+stories"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jira.egnyte-it.com/browse/DEL-43523" TargetMode="External"/><Relationship Id="rId2" Type="http://schemas.openxmlformats.org/officeDocument/2006/relationships/hyperlink" Target="https://egnyte.productboard.com/entity-detail/features/3e08e5bd-1157-4d7f-95b7-be1d15b1e149" TargetMode="Externa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hyperlink" Target="https://jira.egnyte-it.com/browse/DEL-45080" TargetMode="External"/><Relationship Id="rId2" Type="http://schemas.openxmlformats.org/officeDocument/2006/relationships/hyperlink" Target="https://egnyte.productboard.com/entity-detail/features/6f58c7f9-22f9-479c-89cc-f1b330d7a643" TargetMode="External"/><Relationship Id="rId1" Type="http://schemas.openxmlformats.org/officeDocument/2006/relationships/slideLayout" Target="../slideLayouts/slideLayout1.xml"/><Relationship Id="rId4" Type="http://schemas.openxmlformats.org/officeDocument/2006/relationships/hyperlink" Target="https://egnyte.atlassian.net/wiki/spaces/MMP/pages/1499464026/ExtRep+for+MSPs+-+UX+Requirements"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jira.egnyte-it.com/browse/DEL-43506" TargetMode="External"/><Relationship Id="rId2" Type="http://schemas.openxmlformats.org/officeDocument/2006/relationships/hyperlink" Target="https://egnyte.productboard.com/entity-detail/features/38468b5c-d3db-4598-8e11-3e5c58e88ede"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jira.egnyte-it.com/browse/DEL-31632" TargetMode="External"/><Relationship Id="rId2" Type="http://schemas.openxmlformats.org/officeDocument/2006/relationships/hyperlink" Target="https://egnyte.productboard.com/entity-detail/features/a4d2aeef-edc1-41a5-9491-a14c4205ef4d"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jira.egnyte-it.com/browse/DEL-42493" TargetMode="External"/><Relationship Id="rId2" Type="http://schemas.openxmlformats.org/officeDocument/2006/relationships/hyperlink" Target="https://egnyte.productboard.com/entity-detail/features/77937ec7-608e-4550-86e3-22ec2e09d774" TargetMode="Externa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egnyte.atlassian.net/wiki/spaces/DEL/pages/1065386630/Issues+-+Risk+vs+Data+Access+Hygien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jira.egnyte-it.com/browse/DEL-41756" TargetMode="External"/><Relationship Id="rId2" Type="http://schemas.openxmlformats.org/officeDocument/2006/relationships/hyperlink" Target="https://egnyte.productboard.com/entity-detail/features/93d8e54c-29ee-4bae-b8c0-592e72986922" TargetMode="Externa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hyperlink" Target="https://jira.egnyte-it.com/browse/DEL-41981" TargetMode="External"/><Relationship Id="rId2" Type="http://schemas.openxmlformats.org/officeDocument/2006/relationships/hyperlink" Target="https://egnyte.productboard.com/entity-detail/features/b4ff7b4d-9c0f-4a81-998d-f904d825935b"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6587663/Copy+of+S+G+Insights+in+CFS+-+Phase+2"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jira.egnyte-it.com/browse/DEL-44433" TargetMode="External"/><Relationship Id="rId2" Type="http://schemas.openxmlformats.org/officeDocument/2006/relationships/hyperlink" Target="https://egnyte.productboard.com/entity-detail/features/ef2ff63b-8e4b-4c69-a25f-373eec128b19"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hyperlink" Target="https://jira.egnyte-it.com/browse/CFS-63434" TargetMode="External"/><Relationship Id="rId2" Type="http://schemas.openxmlformats.org/officeDocument/2006/relationships/hyperlink" Target="https://egnyte.productboard.com/entity-detail/features/f92f9e34-33c7-4b55-aea7-1e69611693b4" TargetMode="Externa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hyperlink" Target="https://jira.egnyte-it.com/browse/DEL-44739" TargetMode="External"/><Relationship Id="rId2" Type="http://schemas.openxmlformats.org/officeDocument/2006/relationships/hyperlink" Target="https://egnyte.productboard.com/entity-detail/features/43ecf129-b201-448f-801c-35a7f28ee85f" TargetMode="Externa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jira.egnyte-it.com/browse/TRB-8299" TargetMode="External"/><Relationship Id="rId2" Type="http://schemas.openxmlformats.org/officeDocument/2006/relationships/hyperlink" Target="https://egnyte.productboard.com/entity-detail/features/d454d018-ffd7-40ed-96fe-6bf659fd48fa" TargetMode="Externa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hyperlink" Target="https://jira.egnyte-it.com/browse/DEL-43244" TargetMode="External"/><Relationship Id="rId2" Type="http://schemas.openxmlformats.org/officeDocument/2006/relationships/hyperlink" Target="https://egnyte.productboard.com/entity-detail/features/45378370-3acd-498d-ba2c-8a0eb9d79eed" TargetMode="Externa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s://egnyte.atlassian.net/wiki/x/JYE9Tg"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jira.egnyte-it.com/browse/DEL-44555" TargetMode="External"/><Relationship Id="rId2" Type="http://schemas.openxmlformats.org/officeDocument/2006/relationships/hyperlink" Target="https://egnyte.productboard.com/entity-detail/features/5dbe6168-3da5-4157-a293-2121728abf9d" TargetMode="Externa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egnyte.atlassian.net/wiki/x/TIA0Ug" TargetMode="External"/></Relationships>
</file>

<file path=ppt/slides/_rels/slide118.xml.rels><?xml version="1.0" encoding="UTF-8" standalone="yes"?>
<Relationships xmlns="http://schemas.openxmlformats.org/package/2006/relationships"><Relationship Id="rId2" Type="http://schemas.openxmlformats.org/officeDocument/2006/relationships/hyperlink" Target="https://egnyte.productboard.com/entity-detail/features/baf28d38-591a-4522-8dcb-ea12bccd3d1c" TargetMode="Externa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egnyte.productboard.com/feature-board/planning/features/347e2ebd-1d38-48d1-b521-0f771bcebd3d" TargetMode="Externa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s://jira.egnyte-it.com/browse/APPS-12215" TargetMode="External"/><Relationship Id="rId2" Type="http://schemas.openxmlformats.org/officeDocument/2006/relationships/hyperlink" Target="https://egnyte.productboard.com/entity-detail/features/6629501a-d091-463a-8701-881390e9a54a" TargetMode="Externa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egnyte.atlassian.net/wiki/spaces/IA/pages/813596684/Gen+4+Plans+-+Roadmap"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jira.egnyte-it.com/browse/GR-562" TargetMode="External"/><Relationship Id="rId2" Type="http://schemas.openxmlformats.org/officeDocument/2006/relationships/hyperlink" Target="https://egnyte.productboard.com/entity-detail/features/c6974cea-22c1-4566-8fe7-c7d0a383b922" TargetMode="Externa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jira.egnyte-it.com/browse/PENDO-622"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egnyte.atlassian.net/wiki/spaces/PINT/pages/1166082078/App+Store+Configuration+API+for+Egnyte+Platform" TargetMode="External"/><Relationship Id="rId2" Type="http://schemas.openxmlformats.org/officeDocument/2006/relationships/hyperlink" Target="https://egnyte.atlassian.net/wiki/x/BgBEV" TargetMode="Externa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jira.egnyte-it.com/browse/GR-591" TargetMode="External"/><Relationship Id="rId4" Type="http://schemas.openxmlformats.org/officeDocument/2006/relationships/hyperlink" Target="https://egnyte.productboard.com/entity-detail/features/8730b715-273d-4704-872a-9b9f936b5fb5"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jira.egnyte-it.com/browse/CFS-66581" TargetMode="External"/><Relationship Id="rId2" Type="http://schemas.openxmlformats.org/officeDocument/2006/relationships/hyperlink" Target="https://egnyte.productboard.com/entity-detail/features/0b33d76f-be20-4075-b568-054229e9cf8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PM/pages/854786050"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egnyte.productboard.com/entity-detail/features/b1343bfd-8b89-47fb-8de7-259c22aee2c9"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5726"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s://egnyte.productboard.com/entity-detail/features/06b2481e-b6b9-4217-b108-11855cdb9735" TargetMode="External"/><Relationship Id="rId2" Type="http://schemas.openxmlformats.org/officeDocument/2006/relationships/hyperlink" Target="https://jira.egnyte-it.com/browse/UX-3393" TargetMode="External"/><Relationship Id="rId1" Type="http://schemas.openxmlformats.org/officeDocument/2006/relationships/slideLayout" Target="../slideLayouts/slideLayout1.xml"/><Relationship Id="rId4" Type="http://schemas.openxmlformats.org/officeDocument/2006/relationships/hyperlink" Target="https://jira.egnyte-it.com/browse/CFS-67266"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egnyte.productboard.com/entity-detail/features/8b29768b-d981-4ec6-82d0-d316703d0570" TargetMode="External"/><Relationship Id="rId2" Type="http://schemas.openxmlformats.org/officeDocument/2006/relationships/hyperlink" Target="https://www.figma.com/design/AXtKz4IExGp3WfTjTZqSrN/Platform---Home-page-redesign-across-verticals?node-id=1726-35543&amp;t=Xw9ungNWCco75ZRd-1" TargetMode="External"/><Relationship Id="rId1" Type="http://schemas.openxmlformats.org/officeDocument/2006/relationships/slideLayout" Target="../slideLayouts/slideLayout1.xml"/><Relationship Id="rId5" Type="http://schemas.openxmlformats.org/officeDocument/2006/relationships/hyperlink" Target="https://egnyte.atlassian.net/wiki/spaces/IA/pages/813596684/Gen+4+Plans+-+Roadmap?src=jira" TargetMode="External"/><Relationship Id="rId4" Type="http://schemas.openxmlformats.org/officeDocument/2006/relationships/hyperlink" Target="https://jira.egnyte-it.com/browse/DEL-44118"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jira.egnyte-it.com/browse/CFS-67185" TargetMode="External"/><Relationship Id="rId2" Type="http://schemas.openxmlformats.org/officeDocument/2006/relationships/hyperlink" Target="https://egnyte.productboard.com/entity-detail/features/05239c91-513f-4eec-ae9a-547df94cd0d0" TargetMode="External"/><Relationship Id="rId1" Type="http://schemas.openxmlformats.org/officeDocument/2006/relationships/slideLayout" Target="../slideLayouts/slideLayout1.xml"/><Relationship Id="rId4" Type="http://schemas.openxmlformats.org/officeDocument/2006/relationships/hyperlink" Target="https://egnyte.atlassian.net/wiki/spaces/FSI/pages/1486061671/Upload+Request+Workflows+v2.0+User+Stories#Optional-Documents"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jira.egnyte-it.com/browse/CFS-65920" TargetMode="External"/><Relationship Id="rId2" Type="http://schemas.openxmlformats.org/officeDocument/2006/relationships/hyperlink" Target="https://egnyte.productboard.com/entity-detail/features/66ede806-f1e3-49bd-9d80-2de62349efc5" TargetMode="Externa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s://egnyte.atlassian.net/wiki/spaces/FSI/pages/1442087082/Document+Portal+v4.0+User+Stories"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egnyte.productboard.com/feature-board/planning/features/77999fde-5270-47a4-ac17-59b397232439" TargetMode="Externa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hyperlink" Target="https://jira.egnyte-it.com/browse/CFS-67495" TargetMode="External"/><Relationship Id="rId2" Type="http://schemas.openxmlformats.org/officeDocument/2006/relationships/hyperlink" Target="https://egnyte.productboard.com/entity-detail/features/a61dacf8-b865-4e46-9544-1ff2d7cd518a" TargetMode="Externa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jira.egnyte-it.com/browse/CFS-63196" TargetMode="External"/><Relationship Id="rId2" Type="http://schemas.openxmlformats.org/officeDocument/2006/relationships/hyperlink" Target="https://egnyte.productboard.com/entity-detail/features/8dac949f-3dae-4d69-888a-b4ee4a0ce346" TargetMode="Externa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hyperlink" Target="https://egnyte.atlassian.net/wiki/spaces/FSI/pages/1442087082/Document+Portal+v4.0+User+Stories"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jira.egnyte-it.com/browse/CFS-66567" TargetMode="External"/><Relationship Id="rId2" Type="http://schemas.openxmlformats.org/officeDocument/2006/relationships/hyperlink" Target="https://egnyte.productboard.com/entity-detail/features/849ff34c-1c36-4a1f-ada9-29f3e17646b2" TargetMode="Externa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egnyte.productboard.com/entity-detail/features/6f4770b2-acca-4df3-80e6-e9b7a5892386" TargetMode="Externa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hyperlink" Target="https://www.figma.com/design/PFExwm6tUFA6EkUrE7FeVU/AI-Improvements-2024?node-id=17986-128954&amp;t=X1d33rGeiikgHTum-0" TargetMode="External"/><Relationship Id="rId4" Type="http://schemas.openxmlformats.org/officeDocument/2006/relationships/hyperlink" Target="https://jira.egnyte-it.com/browse/CFS-67395"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s://jira.egnyte-it.com/browse/DEL-44757" TargetMode="External"/><Relationship Id="rId2" Type="http://schemas.openxmlformats.org/officeDocument/2006/relationships/hyperlink" Target="https://egnyte.productboard.com/entity-detail/features/3a31ebae-0c91-41fa-911c-da51f91c69e6" TargetMode="Externa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hyperlink" Target="https://jira.egnyte-it.com/browse/DEL-44323" TargetMode="External"/><Relationship Id="rId2" Type="http://schemas.openxmlformats.org/officeDocument/2006/relationships/hyperlink" Target="https://egnyte.productboard.com/entity-detail/features/179a308a-9e59-4ca2-8025-a6009e0e0d73" TargetMode="Externa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jira.egnyte-it.com/browse/APPS-12865" TargetMode="External"/><Relationship Id="rId2" Type="http://schemas.openxmlformats.org/officeDocument/2006/relationships/hyperlink" Target="https://egnyte.productboard.com/entity-detail/features/b1ce0b33-ecb0-4d23-83a1-3bb3da11d49a" TargetMode="Externa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hyperlink" Target="https://egnyte.atlassian.net/wiki/spaces/IA/pages/1096810539/Pax8+Distribution+model+requirements"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jira.egnyte-it.com/browse/APPS-12970" TargetMode="External"/><Relationship Id="rId2" Type="http://schemas.openxmlformats.org/officeDocument/2006/relationships/hyperlink" Target="https://egnyte.productboard.com/entity-detail/features/14923b7d-0feb-4826-b4c9-5ebee52e24be" TargetMode="Externa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egnyte.atlassian.net/wiki/spaces/IA/pages/1096810539/Pax8+Distribution+model+requirement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egnyte.productboard.com/entity-detail/features/d5f7fe5d-c9eb-48b0-8770-5d39368cfd2e" TargetMode="Externa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jira.egnyte-it.com/browse/CFS-66199" TargetMode="External"/><Relationship Id="rId2" Type="http://schemas.openxmlformats.org/officeDocument/2006/relationships/hyperlink" Target="https://egnyte.productboard.com/entity-detail/features/24c4e418-bffa-48f1-b65b-e8698d90d1c4" TargetMode="External"/><Relationship Id="rId1" Type="http://schemas.openxmlformats.org/officeDocument/2006/relationships/slideLayout" Target="../slideLayouts/slideLayout1.xml"/><Relationship Id="rId4" Type="http://schemas.openxmlformats.org/officeDocument/2006/relationships/hyperlink" Target="https://egnyte.atlassian.net/wiki/x/FoBFRg"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jira.egnyte-it.com/browse/CFS-67394" TargetMode="External"/><Relationship Id="rId2" Type="http://schemas.openxmlformats.org/officeDocument/2006/relationships/hyperlink" Target="https://egnyte.productboard.com/entity-detail/features/a89e1351-e39c-4bd4-9bfb-66631b9c46b4" TargetMode="Externa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egnyte.atlassian.net/wiki/x/AQBaV"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egnyte.productboard.com/entity-detail/features/418e78b8-c814-4dc6-aded-4716b8eb42ba" TargetMode="External"/><Relationship Id="rId2" Type="http://schemas.openxmlformats.org/officeDocument/2006/relationships/hyperlink" Target="https://egnyte.atlassian.net/wiki/spaces/CFS/pages/1471152191/Questionnaire+Agent?force_transition=e7e56be6-04a5-4088-bb89-a71bc2d9bb13" TargetMode="Externa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hyperlink" Target="https://jira.egnyte-it.com/browse/CFS-67393" TargetMode="External"/></Relationships>
</file>

<file path=ppt/slides/_rels/slide144.xml.rels><?xml version="1.0" encoding="UTF-8" standalone="yes"?>
<Relationships xmlns="http://schemas.openxmlformats.org/package/2006/relationships"><Relationship Id="rId8" Type="http://schemas.openxmlformats.org/officeDocument/2006/relationships/hyperlink" Target="https://egnyte.atlassian.net/wiki/spaces/CFS/pages/1304788999/Agents+Integration" TargetMode="External"/><Relationship Id="rId3" Type="http://schemas.openxmlformats.org/officeDocument/2006/relationships/hyperlink" Target="https://egnyte.atlassian.net/wiki/spaces/CFS/pages/1227161693/Agents+Introduction+in+Egnyte+Platform+WIP#Document-Review-Agent%3A" TargetMode="External"/><Relationship Id="rId7" Type="http://schemas.openxmlformats.org/officeDocument/2006/relationships/hyperlink" Target="https://www.figma.com/design/k96o3kXukaVrAUtsaPhN4H/Egnyte-Platform-Copilot---2025?node-id=24179-230269&amp;t=Rc2JPK6PsbVBlXNe-0" TargetMode="External"/><Relationship Id="rId12" Type="http://schemas.openxmlformats.org/officeDocument/2006/relationships/image" Target="../media/image29.png"/><Relationship Id="rId2" Type="http://schemas.openxmlformats.org/officeDocument/2006/relationships/hyperlink" Target="https://egnyte.atlassian.net/wiki/spaces/CFS/pages/1227161693/Agents+Introduction+in+Egnyte+Platform+WIP#Translation-Agent%3A" TargetMode="External"/><Relationship Id="rId1" Type="http://schemas.openxmlformats.org/officeDocument/2006/relationships/slideLayout" Target="../slideLayouts/slideLayout1.xml"/><Relationship Id="rId6" Type="http://schemas.openxmlformats.org/officeDocument/2006/relationships/hyperlink" Target="https://egnyte.atlassian.net/wiki/spaces/CFS/pages/1227161693/Agents+Introduction+in+Copilot+Hub" TargetMode="External"/><Relationship Id="rId11" Type="http://schemas.openxmlformats.org/officeDocument/2006/relationships/hyperlink" Target="See%20description" TargetMode="External"/><Relationship Id="rId5" Type="http://schemas.openxmlformats.org/officeDocument/2006/relationships/hyperlink" Target="https://egnyte.atlassian.net/wiki/spaces/CFS/pages/1227161693/Agents+Introduction+in+Egnyte+Platform+WIP#Web-Search-Agent%3A" TargetMode="External"/><Relationship Id="rId10" Type="http://schemas.openxmlformats.org/officeDocument/2006/relationships/hyperlink" Target="https://jira.egnyte-it.com/browse/CFS-65268" TargetMode="External"/><Relationship Id="rId4" Type="http://schemas.openxmlformats.org/officeDocument/2006/relationships/hyperlink" Target="https://egnyte.atlassian.net/wiki/spaces/CFS/pages/1227161693/Agents+Introduction+in+Egnyte+Platform+WIP#Job-Description-Creation-Agent%3A" TargetMode="External"/><Relationship Id="rId9" Type="http://schemas.openxmlformats.org/officeDocument/2006/relationships/hyperlink" Target="https://egnyte.productboard.com/entity-detail/features/e71c1807-21d4-4c44-98dc-e61406151be4"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2" Type="http://schemas.openxmlformats.org/officeDocument/2006/relationships/hyperlink" Target="https://egnyte.atlassian.net/wiki/spaces/CFS/pages/1227161693/Agents+Introduction+in+Egnyte+Platform+WIP#Create-your-own-Agent" TargetMode="Externa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egnyte.productboard.com/entity-detail/features/0449d206-aa74-4e5e-87d0-c8de17c78b43"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www.figma.com/design/k2Nhm5yeOeBbn9LnK9hJGh/AEC-~~-Smart-spec-Q4-2024~~%5BUX-3183%5D?node-id=1-85419&amp;node-type=canvas&amp;t=5gX3kY2zW9WM7Dw7-0" TargetMode="External"/><Relationship Id="rId2" Type="http://schemas.openxmlformats.org/officeDocument/2006/relationships/hyperlink" Target="https://egnyte.atlassian.net/wiki/spaces/AEC/pages/446464310/Smart+Specification+Requirements" TargetMode="External"/><Relationship Id="rId1" Type="http://schemas.openxmlformats.org/officeDocument/2006/relationships/slideLayout" Target="../slideLayouts/slideLayout1.xml"/><Relationship Id="rId6" Type="http://schemas.openxmlformats.org/officeDocument/2006/relationships/hyperlink" Target="https://egnyte.atlassian.net/wiki/spaces/AEC/pages/510067803/Smart+Specs+-+Phase+1" TargetMode="External"/><Relationship Id="rId5" Type="http://schemas.openxmlformats.org/officeDocument/2006/relationships/hyperlink" Target="https://egnyte.productboard.com/entity-detail/features/46ebe816-430f-4d75-8aa2-eaa5a530a915" TargetMode="External"/><Relationship Id="rId4" Type="http://schemas.openxmlformats.org/officeDocument/2006/relationships/hyperlink" Target="https://jira.egnyte-it.com/browse/CFS-60040"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jira.egnyte-it.com/browse/CFS-64858" TargetMode="External"/><Relationship Id="rId2" Type="http://schemas.openxmlformats.org/officeDocument/2006/relationships/hyperlink" Target="https://egnyte.productboard.com/entity-detail/features/31db0c1f-877e-4955-b5b0-14f7b5eaeb52" TargetMode="External"/><Relationship Id="rId1" Type="http://schemas.openxmlformats.org/officeDocument/2006/relationships/slideLayout" Target="../slideLayouts/slideLayout1.xml"/><Relationship Id="rId4" Type="http://schemas.openxmlformats.org/officeDocument/2006/relationships/hyperlink" Target="https://egnyte.atlassian.net/wiki/spaces/AEC/pages/1076199541/KB+for+Building+Cod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egnyte.productboard.com/feature-board/planning/features/c78bf7fb-6e98-45f4-b62d-b77b2cdda9d3" TargetMode="Externa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hyperlink" Target="https://jira.egnyte-it.com/browse/CFS-67870" TargetMode="External"/><Relationship Id="rId2" Type="http://schemas.openxmlformats.org/officeDocument/2006/relationships/hyperlink" Target="https://egnyte.productboard.com/entity-detail/features/0f764a74-64bd-433b-bbd6-c3954618b41b" TargetMode="Externa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jira.egnyte-it.com/browse/GR-578" TargetMode="External"/><Relationship Id="rId2" Type="http://schemas.openxmlformats.org/officeDocument/2006/relationships/hyperlink" Target="https://egnyte.productboard.com/entity-detail/features/601c419e-960e-4328-9a3c-ed5a70ebda8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gnyte.productboard.com/entity-detail/features/1f2d5fb2-1c0a-42bd-bf3a-740173baedf3" TargetMode="External"/><Relationship Id="rId2" Type="http://schemas.openxmlformats.org/officeDocument/2006/relationships/hyperlink" Target="https://lucid.app/lucidchart/0c321564-165e-4fe4-be8b-b4c47f7bc3ef/edit?invitationId=inv_945897cc-e8cc-4620-9d03-403060f6442d&amp;page=0_0" TargetMode="External"/><Relationship Id="rId1" Type="http://schemas.openxmlformats.org/officeDocument/2006/relationships/slideLayout" Target="../slideLayouts/slideLayout1.xml"/><Relationship Id="rId4" Type="http://schemas.openxmlformats.org/officeDocument/2006/relationships/hyperlink" Target="https://jira.egnyte-it.com/browse/APPS-10412"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egnyte.productboard.com/entity-detail/features/3e31baf9-3cef-4a4f-b78a-bc6a42fc36ef" TargetMode="External"/><Relationship Id="rId2" Type="http://schemas.openxmlformats.org/officeDocument/2006/relationships/hyperlink" Target="https://egnyte.atlassian.net/wiki/spaces/PM/pages/658374842/SC+Visibility+Phase+2+-+user+actions+workflows" TargetMode="External"/><Relationship Id="rId1" Type="http://schemas.openxmlformats.org/officeDocument/2006/relationships/slideLayout" Target="../slideLayouts/slideLayout1.xml"/><Relationship Id="rId4" Type="http://schemas.openxmlformats.org/officeDocument/2006/relationships/hyperlink" Target="https://jira.egnyte-it.com/browse/DEL-3858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jira.egnyte-it.com/browse/GR-603" TargetMode="External"/><Relationship Id="rId2" Type="http://schemas.openxmlformats.org/officeDocument/2006/relationships/hyperlink" Target="https://egnyte.productboard.com/entity-detail/features/861df149-479e-40be-bfc1-7fa2b4df2a65"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egnyte.productboard.com/entity-detail/features/1c95b8c4-1c3a-488e-8928-08e82d8b2635"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egnyte.productboard.com/feature-board/planning/features/45476eb2-e48d-43a6-8d91-da3b5e994b6c"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jira.egnyte-it.com/browse/CFS-67186" TargetMode="External"/><Relationship Id="rId2" Type="http://schemas.openxmlformats.org/officeDocument/2006/relationships/hyperlink" Target="https://egnyte.productboard.com/entity-detail/features/0335823e-8892-481e-87a4-91a212ae3ef5"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jira.egnyte-it.com/browse/CFS-61772" TargetMode="External"/><Relationship Id="rId2" Type="http://schemas.openxmlformats.org/officeDocument/2006/relationships/hyperlink" Target="https://egnyte.productboard.com/entity-detail/features/84b92f86-5a46-4c5a-a2ce-7de6d7455c72"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jira.egnyte-it.com/browse/DEL-39631" TargetMode="External"/><Relationship Id="rId2" Type="http://schemas.openxmlformats.org/officeDocument/2006/relationships/hyperlink" Target="https://egnyte.productboard.com/entity-detail/features/7b1610ac-4f09-47ee-9906-b0ae764a6df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9045441/Add+item+count+to+SC+and+Issues+pages"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egnyte.productboard.com/entity-detail/features/0a7d2a2d-4380-4c19-a9ee-501ae33c6a34"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jira.egnyte-it.com/browse/SER-3461" TargetMode="External"/><Relationship Id="rId2" Type="http://schemas.openxmlformats.org/officeDocument/2006/relationships/hyperlink" Target="https://jira.egnyte-it.com/browse/COM-268" TargetMode="External"/><Relationship Id="rId1" Type="http://schemas.openxmlformats.org/officeDocument/2006/relationships/slideLayout" Target="../slideLayouts/slideLayout1.xml"/><Relationship Id="rId4" Type="http://schemas.openxmlformats.org/officeDocument/2006/relationships/hyperlink" Target="https://egnyte.productboard.com/entity-detail/features/b2821142-8473-4481-8686-2c98e88ee7a6"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s.docusign.com/docs/esign-rest-api/reference/envelopes/chunkeduploads/" TargetMode="External"/><Relationship Id="rId2" Type="http://schemas.openxmlformats.org/officeDocument/2006/relationships/hyperlink" Target="https://developers.docusign.com/docs/esign-rest-api/esign101/rules-and-limits/#:~:text=Docusign%20has%20the%20following%20limitations,of%20up%20to%2052%20MB" TargetMode="External"/><Relationship Id="rId1" Type="http://schemas.openxmlformats.org/officeDocument/2006/relationships/slideLayout" Target="../slideLayouts/slideLayout1.xml"/><Relationship Id="rId5" Type="http://schemas.openxmlformats.org/officeDocument/2006/relationships/hyperlink" Target="https://egnyte.productboard.com/entity-detail/features/139a8cdb-8aa5-41b2-9630-918aed2bbe64" TargetMode="External"/><Relationship Id="rId4" Type="http://schemas.openxmlformats.org/officeDocument/2006/relationships/hyperlink" Target="https://jira.egnyte-it.com/browse/PINT-15240"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egnyte.productboard.com/entity-detail/features/b7f69120-e2d0-4bb4-9a55-ddbc6f50f597"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egnyte.productboard.com/entity-detail/features/1c52876f-e49a-469f-99e1-63e04c8866a6"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egnyte.productboard.com/feature-board/planning/features/a173f937-b793-42e9-b16f-c38abc7cac5e"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egnyte.productboard.com/feature-board/planning/features/560da89b-362c-49f6-a3e2-03a99b0353fb"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egnyte.productboard.com/feature-board/planning/features/189e62db-3b96-4341-bbfb-ec15b9c4ef25"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jira.egnyte-it.com/browse/APPS-11863" TargetMode="External"/><Relationship Id="rId2" Type="http://schemas.openxmlformats.org/officeDocument/2006/relationships/hyperlink" Target="https://egnyte.productboard.com/entity-detail/features/12ffeee2-8931-4679-a7bd-1d9fbd77daad"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jira.egnyte-it.com/browse/APPS-11774" TargetMode="External"/><Relationship Id="rId2" Type="http://schemas.openxmlformats.org/officeDocument/2006/relationships/hyperlink" Target="https://egnyte.productboard.com/entity-detail/features/d9277053-6e93-4fa7-b560-9947b3419d9a"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egnyte.atlassian.net/wiki/spaces/IA/pages/907411530/MSP+Reseller+Dashboard+redesign+rewrit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egnyte.atlassian.net/wiki/spaces/DEL/pages/1178042554/Integrate+S+G+Tasks+into+CFS+Task+List" TargetMode="External"/><Relationship Id="rId7" Type="http://schemas.openxmlformats.org/officeDocument/2006/relationships/hyperlink" Target="https://jira.egnyte-it.com/browse/DEL-43484" TargetMode="External"/><Relationship Id="rId2" Type="http://schemas.openxmlformats.org/officeDocument/2006/relationships/hyperlink" Target="https://egnyte.atlassian.net/wiki/spaces/CFS/pages/1138294824/Task+model" TargetMode="External"/><Relationship Id="rId1" Type="http://schemas.openxmlformats.org/officeDocument/2006/relationships/slideLayout" Target="../slideLayouts/slideLayout1.xml"/><Relationship Id="rId6" Type="http://schemas.openxmlformats.org/officeDocument/2006/relationships/hyperlink" Target="https://egnyte.productboard.com/entity-detail/features/7c18300c-81d6-47ff-ad52-be2bae2df1a0" TargetMode="External"/><Relationship Id="rId5" Type="http://schemas.openxmlformats.org/officeDocument/2006/relationships/hyperlink" Target="https://egnyte.atlassian.net/wiki/spaces/DEL/pages/1140031504/Data+model+for+folder+review+and+issue+tasks" TargetMode="External"/><Relationship Id="rId4" Type="http://schemas.openxmlformats.org/officeDocument/2006/relationships/hyperlink" Target="https://egnyte.atlassian.net/wiki/spaces/DEL/pages/1003978931/Sensitive+Content+Review+Workflow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egnyte.productboard.com/entity-detail/features/ecf2e1a2-e060-4ec3-98e0-6ab494b99325" TargetMode="External"/><Relationship Id="rId2" Type="http://schemas.openxmlformats.org/officeDocument/2006/relationships/hyperlink" Target="https://egnyte.atlassian.net/wiki/spaces/DEL/pages/1248264559/Secure+Govern+~~+Google+DocumentAI+extraction+production-grade+integration" TargetMode="External"/><Relationship Id="rId1" Type="http://schemas.openxmlformats.org/officeDocument/2006/relationships/slideLayout" Target="../slideLayouts/slideLayout1.xml"/><Relationship Id="rId4" Type="http://schemas.openxmlformats.org/officeDocument/2006/relationships/hyperlink" Target="https://jira.egnyte-it.com/browse/DEL-42652"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egnyte.productboard.com/entity-detail/features/a2fd2b80-96c0-4c61-b78c-bb2814f6a545" TargetMode="External"/><Relationship Id="rId2" Type="http://schemas.openxmlformats.org/officeDocument/2006/relationships/hyperlink" Target="https://egnyte.atlassian.net/wiki/spaces/PINT/pages/1101791255/4Q2024+Splunk+plugins+knowledge+transfer+leftovers+and+priorities"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s://egnyte.productboard.com/entity-detail/features/4581caa4-220f-41df-9162-03fcb32288d5"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jira.egnyte-it.com/browse/DEL-44393" TargetMode="External"/><Relationship Id="rId2" Type="http://schemas.openxmlformats.org/officeDocument/2006/relationships/hyperlink" Target="https://egnyte.productboard.com/entity-detail/features/da26f430-b080-4460-9b75-aee4d2ddfdb7"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6489397/Include+original+destination+path+in+stub+fil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egnyte.productboard.com/entity-detail/features/c505e7f5-bf57-4fec-a9bf-b8ef4ebb2709" TargetMode="External"/><Relationship Id="rId2" Type="http://schemas.openxmlformats.org/officeDocument/2006/relationships/hyperlink" Target="https://jira.egnyte-it.com/browse/PINT-14850"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egnyte.productboard.com/entity-detail/features/116f0d4d-f40f-44f6-b9bc-639743e5329b"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egnyte.productboard.com/entity-detail/features/457587cb-9cac-464d-afb4-349a5aed1f5e"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gnyte.productboard.com/entity-detail/features/bd9c2fe7-ec48-48f8-91f1-052fa4e09bf0" TargetMode="External"/><Relationship Id="rId2" Type="http://schemas.openxmlformats.org/officeDocument/2006/relationships/hyperlink" Target="https://jira.egnyte-it.com/browse/PINT-14789"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figma.com/design/ZBxPaDgTrrYniqCXSU4D4L/AEC-~~-Procore-dashboard-widget-~~-Q1-2025?node-id=1-4&amp;p=f&amp;t=17kEzoN1x59VZ6ve-0" TargetMode="External"/><Relationship Id="rId2" Type="http://schemas.openxmlformats.org/officeDocument/2006/relationships/hyperlink" Target="https://egnyte.atlassian.net/wiki/spaces/AEC/pages/1262190598/Procore+Widget+Requirements+-+Project+Dashboard" TargetMode="External"/><Relationship Id="rId1" Type="http://schemas.openxmlformats.org/officeDocument/2006/relationships/slideLayout" Target="../slideLayouts/slideLayout1.xml"/><Relationship Id="rId4" Type="http://schemas.openxmlformats.org/officeDocument/2006/relationships/hyperlink" Target="https://egnyte.productboard.com/entity-detail/features/645fbce5-394e-4f69-a42c-5ff0ef88d88f"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jira.egnyte-it.com/browse/IOS-13443" TargetMode="External"/><Relationship Id="rId2" Type="http://schemas.openxmlformats.org/officeDocument/2006/relationships/hyperlink" Target="https://egnyte.productboard.com/entity-detail/features/6607e71c-8c2b-43cf-9e91-39e667c4259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CFS/pages/852131964/Document+Preview+Analytic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egnyte.atlassian.net/wiki/x/bwZ2Fg" TargetMode="External"/><Relationship Id="rId2" Type="http://schemas.openxmlformats.org/officeDocument/2006/relationships/hyperlink" Target="https://egnyte.productboard.com/entity-detail/features/e858b2e3-a686-42f7-89f5-c5cd26535c29"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jira.egnyte-it.com/browse/DEL-44434" TargetMode="External"/><Relationship Id="rId2" Type="http://schemas.openxmlformats.org/officeDocument/2006/relationships/hyperlink" Target="https://egnyte.productboard.com/entity-detail/features/c7b61fd5-3059-4abe-89ba-0de7c809065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7898838/Track+sensitive+content+indicator+label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egnyte.productboard.com/entity-detail/features/491772a5-97fd-477a-b166-a73b51271689" TargetMode="External"/><Relationship Id="rId2" Type="http://schemas.openxmlformats.org/officeDocument/2006/relationships/hyperlink" Target="https://jira.egnyte-it.com/browse/PINT-16612"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hyperlink" Target="https://egnyte.productboard.com/entity-detail/features/c335655e-e248-4a28-bff5-6a55df471cbb"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egnyte.productboard.com/entity-detail/features/ed8c171a-c6c0-45fe-b4cf-16e76e9cfc16" TargetMode="External"/><Relationship Id="rId2" Type="http://schemas.openxmlformats.org/officeDocument/2006/relationships/hyperlink" Target="https://egnyte.productboard.com/feature-board/8521480-cfs-s-g-joint-projects/features/18143025/detail"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jira.egnyte-it.com/browse/MOB-18003" TargetMode="External"/><Relationship Id="rId2" Type="http://schemas.openxmlformats.org/officeDocument/2006/relationships/hyperlink" Target="https://egnyte.productboard.com/entity-detail/features/8dc08276-63ea-4c08-bbe8-09e0b3f994d5" TargetMode="External"/><Relationship Id="rId1" Type="http://schemas.openxmlformats.org/officeDocument/2006/relationships/slideLayout" Target="../slideLayouts/slideLayout1.xml"/><Relationship Id="rId4" Type="http://schemas.openxmlformats.org/officeDocument/2006/relationships/hyperlink" Target="https://www.figma.com/design/7pRxx2rvSKaMuZadaZ0sa9/MD3---Android-Components?node-id=55594-26131&amp;t=eqYVdDL0UE1W2Qtp-0"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jira.egnyte-it.com/browse/MOB-19307" TargetMode="External"/><Relationship Id="rId2" Type="http://schemas.openxmlformats.org/officeDocument/2006/relationships/hyperlink" Target="https://egnyte.productboard.com/entity-detail/features/eea7731c-7749-4312-83bd-f15e2e58d2d2" TargetMode="External"/><Relationship Id="rId1" Type="http://schemas.openxmlformats.org/officeDocument/2006/relationships/slideLayout" Target="../slideLayouts/slideLayout1.xml"/><Relationship Id="rId4" Type="http://schemas.openxmlformats.org/officeDocument/2006/relationships/hyperlink" Target="https://egnyte.atlassian.net/wiki/spaces/MOB/pages/661389830/Copilot+Hub+on+Mobi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jira.egnyte-it.com/browse/MOB-17577" TargetMode="External"/><Relationship Id="rId2" Type="http://schemas.openxmlformats.org/officeDocument/2006/relationships/hyperlink" Target="https://egnyte.productboard.com/entity-detail/features/7b2e17d1-c7e6-4772-9f77-301979e147e9" TargetMode="External"/><Relationship Id="rId1" Type="http://schemas.openxmlformats.org/officeDocument/2006/relationships/slideLayout" Target="../slideLayouts/slideLayout1.xml"/><Relationship Id="rId4" Type="http://schemas.openxmlformats.org/officeDocument/2006/relationships/hyperlink" Target="https://egnyte.atlassian.net/wiki/spaces/MOB/pages/396755073/Ask+-+AI+Document+Summary+and+Q+A+on+Mobil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gnyte.productboard.com/entity-detail/features/6c9574c1-1dae-42d2-9a72-210454d6c425" TargetMode="External"/><Relationship Id="rId2" Type="http://schemas.openxmlformats.org/officeDocument/2006/relationships/hyperlink" Target="https://egnyte.atlassian.net/wiki/spaces/DEL/pages/1425834012/Ransomware+Unification+-+Replace+Ransomware+signature+source+with+reputable+threat+intel+source" TargetMode="External"/><Relationship Id="rId1" Type="http://schemas.openxmlformats.org/officeDocument/2006/relationships/slideLayout" Target="../slideLayouts/slideLayout1.xm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jira.egnyte-it.com/browse/MOB-19546" TargetMode="External"/><Relationship Id="rId2" Type="http://schemas.openxmlformats.org/officeDocument/2006/relationships/hyperlink" Target="https://egnyte.productboard.com/entity-detail/features/ce1a7217-130b-4b94-8558-6f4ef2d7ec14"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egnyte.atlassian.net/wiki/x/OYDVUQ"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jira.egnyte-it.com/browse/IOS-14110" TargetMode="External"/><Relationship Id="rId2" Type="http://schemas.openxmlformats.org/officeDocument/2006/relationships/hyperlink" Target="https://egnyte.productboard.com/entity-detail/features/41212ed3-bd6b-4a32-bf3b-2d0f8caf1662"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egnyte.atlassian.net/wiki/x/OYDVUQ"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jira.egnyte-it.com/browse/GR-597" TargetMode="External"/><Relationship Id="rId2" Type="http://schemas.openxmlformats.org/officeDocument/2006/relationships/hyperlink" Target="https://egnyte.productboard.com/entity-detail/features/7a25acec-c881-4071-8e56-2371ef86e49b"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jira.egnyte-it.com/browse/GR-457" TargetMode="External"/><Relationship Id="rId2" Type="http://schemas.openxmlformats.org/officeDocument/2006/relationships/hyperlink" Target="https://egnyte.productboard.com/entity-detail/features/fbdd36dd-e75e-4bdd-9960-fcddc604ca57"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jira.egnyte-it.com/browse/GR-594" TargetMode="External"/><Relationship Id="rId2" Type="http://schemas.openxmlformats.org/officeDocument/2006/relationships/hyperlink" Target="https://egnyte.productboard.com/entity-detail/features/b5fe6dee-f251-4879-9024-7de8cf21e276"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egnyte.productboard.com/entity-detail/features/79a3cbdb-ceab-49ad-8610-6c5142eaa448" TargetMode="External"/><Relationship Id="rId2" Type="http://schemas.openxmlformats.org/officeDocument/2006/relationships/hyperlink" Target="https://egnyte.egnyte.com/dl/CFwIo6sFGk" TargetMode="External"/><Relationship Id="rId1" Type="http://schemas.openxmlformats.org/officeDocument/2006/relationships/slideLayout" Target="../slideLayouts/slideLayout1.xml"/><Relationship Id="rId4" Type="http://schemas.openxmlformats.org/officeDocument/2006/relationships/hyperlink" Target="https://jira.egnyte-it.com/browse/APPS-13504"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https://egnyte.productboard.com/entity-detail/features/37ec2510-b123-48f5-872f-7f0731b7a364"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jira.egnyte-it.com/browse/DEL-38410" TargetMode="External"/><Relationship Id="rId2" Type="http://schemas.openxmlformats.org/officeDocument/2006/relationships/hyperlink" Target="https://egnyte.productboard.com/entity-detail/features/ad809601-f3fe-42a7-9499-437f105e67e4"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jira.egnyte-it.com/browse/DEL-44557" TargetMode="External"/><Relationship Id="rId2" Type="http://schemas.openxmlformats.org/officeDocument/2006/relationships/hyperlink" Target="https://egnyte.productboard.com/entity-detail/features/7ded889f-35a0-4804-841d-8f1cabb52ae2"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jira.egnyte-it.com/browse/DEL-43515" TargetMode="External"/><Relationship Id="rId2" Type="http://schemas.openxmlformats.org/officeDocument/2006/relationships/hyperlink" Target="https://egnyte.productboard.com/entity-detail/features/4fccab0b-01ff-4f1d-9de0-731ac222a14c"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egnyte.productboard.com/entity-detail/features/9cce6b14-419a-4714-bcd3-553cbcbbfe32"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jira.egnyte-it.com/browse/SER-3461" TargetMode="External"/><Relationship Id="rId2" Type="http://schemas.openxmlformats.org/officeDocument/2006/relationships/hyperlink" Target="https://jira.egnyte-it.com/browse/COM-268" TargetMode="External"/><Relationship Id="rId1" Type="http://schemas.openxmlformats.org/officeDocument/2006/relationships/slideLayout" Target="../slideLayouts/slideLayout1.xml"/><Relationship Id="rId4" Type="http://schemas.openxmlformats.org/officeDocument/2006/relationships/hyperlink" Target="https://egnyte.productboard.com/entity-detail/features/e5964972-e2ba-4bce-a202-320cd464d5ee"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jira.egnyte-it.com/browse/APPS-13646" TargetMode="External"/><Relationship Id="rId2" Type="http://schemas.openxmlformats.org/officeDocument/2006/relationships/hyperlink" Target="https://egnyte.productboard.com/entity-detail/features/187a47cd-ecd4-46f1-b4e8-a8a1c5a587f3"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egnyte.productboard.com/entity-detail/features/26b7dbf2-af63-4cbe-a536-940f449c70fe" TargetMode="External"/><Relationship Id="rId2" Type="http://schemas.openxmlformats.org/officeDocument/2006/relationships/hyperlink" Target="https://egnyte.atlassian.net/wiki/spaces/PINT/pages/1429864598/AI-Powered+Tools+for+Generating+API+Documentation"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jira.egnyte-it.com/browse/DEL-42147" TargetMode="External"/><Relationship Id="rId2" Type="http://schemas.openxmlformats.org/officeDocument/2006/relationships/hyperlink" Target="https://egnyte.productboard.com/entity-detail/features/94fec0f0-3f65-49b5-8957-9baa259d190f"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jira.egnyte-it.com/browse/APPS-13575" TargetMode="External"/><Relationship Id="rId2" Type="http://schemas.openxmlformats.org/officeDocument/2006/relationships/hyperlink" Target="https://egnyte.productboard.com/entity-detail/features/207d51d2-7a31-4b41-a697-3d441ef53317"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egnyte.atlassian.net/wiki/spaces/IA/pages/1096810539/Pax8+Distribution+model+requirement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jira.egnyte-it.com/browse/APPS-13482" TargetMode="External"/><Relationship Id="rId2" Type="http://schemas.openxmlformats.org/officeDocument/2006/relationships/hyperlink" Target="https://egnyte.productboard.com/entity-detail/features/0b600f6b-a4d5-4fa1-85e2-83dd95b98b2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IA/pages/1029636139/Service+account+for+partners+requirements"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Spillover%20from%20Q1" TargetMode="External"/><Relationship Id="rId2" Type="http://schemas.openxmlformats.org/officeDocument/2006/relationships/hyperlink" Target="https://egnyte.productboard.com/entity-detail/features/025d2113-d0f3-4319-bf81-0510257c3fcc"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hyperlink" Target="https://egnyte.productboard.com/entity-detail/features/e8cbca88-b505-4564-bab7-73b2bcfb1fb4"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egnyte.atlassian.net/wiki/spaces/IA/pages/1223262209/Services+Add-Ons+Eligible+for+Trials" TargetMode="External"/><Relationship Id="rId2" Type="http://schemas.openxmlformats.org/officeDocument/2006/relationships/hyperlink" Target="https://egnyte.egnyte.com/dl/QOkxJeRFY1" TargetMode="External"/><Relationship Id="rId1" Type="http://schemas.openxmlformats.org/officeDocument/2006/relationships/slideLayout" Target="../slideLayouts/slideLayout1.xml"/><Relationship Id="rId5" Type="http://schemas.openxmlformats.org/officeDocument/2006/relationships/hyperlink" Target="https://jira.egnyte-it.com/browse/GR-537" TargetMode="External"/><Relationship Id="rId4" Type="http://schemas.openxmlformats.org/officeDocument/2006/relationships/hyperlink" Target="https://egnyte.productboard.com/entity-detail/features/20ee3776-331c-4a9b-90c5-39b04b38eb82"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egnyte.productboard.com/entity-detail/features/39b57f6e-010b-40f1-9889-1fdaddb11df2"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egnyte.productboard.com/feature-board/planning/features/b0ac6888-39c9-4eb6-b9d3-2bb9d73d98fc"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hyperlink" Target="https://egnyte.productboard.com/entity-detail/features/87c4941a-0d16-4f31-adfc-f30b6fcb399c" TargetMode="External"/><Relationship Id="rId3" Type="http://schemas.openxmlformats.org/officeDocument/2006/relationships/hyperlink" Target="https://jira.egnyte-it.com/browse/GR-560" TargetMode="External"/><Relationship Id="rId7" Type="http://schemas.openxmlformats.org/officeDocument/2006/relationships/hyperlink" Target="https://jira.egnyte-it.com/browse/PENDO-618" TargetMode="External"/><Relationship Id="rId2" Type="http://schemas.openxmlformats.org/officeDocument/2006/relationships/hyperlink" Target="https://jira.egnyte-it.com/browse/GR-563" TargetMode="External"/><Relationship Id="rId1" Type="http://schemas.openxmlformats.org/officeDocument/2006/relationships/slideLayout" Target="../slideLayouts/slideLayout1.xml"/><Relationship Id="rId6" Type="http://schemas.openxmlformats.org/officeDocument/2006/relationships/hyperlink" Target="https://jira.egnyte-it.com/browse/PENDO-617" TargetMode="External"/><Relationship Id="rId5" Type="http://schemas.openxmlformats.org/officeDocument/2006/relationships/hyperlink" Target="https://jira.egnyte-it.com/browse/PENDO-592" TargetMode="External"/><Relationship Id="rId4" Type="http://schemas.openxmlformats.org/officeDocument/2006/relationships/hyperlink" Target="https://jira.egnyte-it.com/browse/PENDO-603" TargetMode="External"/><Relationship Id="rId9" Type="http://schemas.openxmlformats.org/officeDocument/2006/relationships/hyperlink" Target="https://jira.egnyte-it.com/browse/GR-588"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jira.egnyte-it.com/browse/CFS-66426" TargetMode="External"/><Relationship Id="rId2" Type="http://schemas.openxmlformats.org/officeDocument/2006/relationships/hyperlink" Target="https://egnyte.productboard.com/entity-detail/features/98780d3a-51e1-4b3e-a26f-4d58839be35d"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jira.egnyte-it.com/browse/APPS-13455" TargetMode="External"/><Relationship Id="rId2" Type="http://schemas.openxmlformats.org/officeDocument/2006/relationships/hyperlink" Target="https://egnyte.productboard.com/entity-detail/features/5679d974-65de-4dc9-9b27-b535d9294978"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jira.egnyte-it.com/browse/APPS-13645" TargetMode="External"/><Relationship Id="rId2" Type="http://schemas.openxmlformats.org/officeDocument/2006/relationships/hyperlink" Target="https://egnyte.productboard.com/entity-detail/features/6931f58c-fde4-45b4-bc17-15deb66bdad1"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jira.egnyte-it.com/browse/CFS-63574" TargetMode="External"/><Relationship Id="rId2" Type="http://schemas.openxmlformats.org/officeDocument/2006/relationships/hyperlink" Target="https://egnyte.productboard.com/entity-detail/features/eb17087f-1bd1-4182-beef-6d9deba927c6"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hyperlink" Target="https://jira.egnyte-it.com/browse/EMT-13747" TargetMode="External"/><Relationship Id="rId2" Type="http://schemas.openxmlformats.org/officeDocument/2006/relationships/hyperlink" Target="https://egnyte.productboard.com/entity-detail/features/eb3c8513-e8e6-4dfc-bcc7-cd9ec01c5ab4" TargetMode="Externa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jira.egnyte-it.com/browse/EMT-13743" TargetMode="External"/><Relationship Id="rId2" Type="http://schemas.openxmlformats.org/officeDocument/2006/relationships/hyperlink" Target="https://egnyte.productboard.com/entity-detail/features/925f9cfc-fe24-4fb6-93df-ed8659897bbd" TargetMode="Externa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jira.egnyte-it.com/browse/EMT-13611" TargetMode="External"/><Relationship Id="rId2" Type="http://schemas.openxmlformats.org/officeDocument/2006/relationships/hyperlink" Target="https://egnyte.productboard.com/entity-detail/features/b55145b7-5f84-42a1-9946-3d9da34210f6" TargetMode="Externa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s://jira.egnyte-it.com/browse/APPS-13748" TargetMode="External"/><Relationship Id="rId2" Type="http://schemas.openxmlformats.org/officeDocument/2006/relationships/hyperlink" Target="https://egnyte.productboard.com/entity-detail/features/c05b4f17-6e28-4760-875e-68e7a8e8c3a5" TargetMode="Externa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s://jira.egnyte-it.com/browse/EMT-13768" TargetMode="External"/><Relationship Id="rId2" Type="http://schemas.openxmlformats.org/officeDocument/2006/relationships/hyperlink" Target="https://egnyte.productboard.com/entity-detail/features/012a4a7e-c907-4509-ab43-19f4cbbfd8be" TargetMode="External"/><Relationship Id="rId1" Type="http://schemas.openxmlformats.org/officeDocument/2006/relationships/slideLayout" Target="../slideLayouts/slideLayout1.xml"/><Relationship Id="rId4" Type="http://schemas.openxmlformats.org/officeDocument/2006/relationships/hyperlink" Target="https://egnyte.atlassian.net/wiki/spaces/AEC/pages/1223622717/Deltek+Vantagepoint+Integratio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gnyte.productboard.com/entity-detail/features/68adf8f5-e7ba-4cad-af96-a3dca57726dd" TargetMode="External"/><Relationship Id="rId2" Type="http://schemas.openxmlformats.org/officeDocument/2006/relationships/hyperlink" Target="https://jira.egnyte-it.com/browse/PINT-13022"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jira.egnyte-it.com/browse/CFS-64852" TargetMode="External"/><Relationship Id="rId2" Type="http://schemas.openxmlformats.org/officeDocument/2006/relationships/hyperlink" Target="https://egnyte.productboard.com/entity-detail/features/a9d1d980-f3e5-44e8-815f-e08aed1da02b"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egnyte.atlassian.net/wiki/spaces/CFS/pages/967737346/15.+Project+Center"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No%20requirements" TargetMode="External"/><Relationship Id="rId2" Type="http://schemas.openxmlformats.org/officeDocument/2006/relationships/hyperlink" Target="https://egnyte.productboard.com/entity-detail/features/6a6a7064-5bae-4d50-bab3-e5bcef920fbd" TargetMode="Externa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www.figma.com/design/LlzP9CPnCoI44cAH0oKlPU/Egnyte-to-ACC-bi-directional-connection-%5BUX-3132%5D?node-id=201-376&amp;node-type=canvas&amp;t=3IHBOcnMUsa8sDuO-0" TargetMode="External"/><Relationship Id="rId2" Type="http://schemas.openxmlformats.org/officeDocument/2006/relationships/hyperlink" Target="https://egnyte.atlassian.net/wiki/spaces/AEC/pages/746651753/ACC+Integration" TargetMode="External"/><Relationship Id="rId1" Type="http://schemas.openxmlformats.org/officeDocument/2006/relationships/slideLayout" Target="../slideLayouts/slideLayout1.xml"/><Relationship Id="rId5" Type="http://schemas.openxmlformats.org/officeDocument/2006/relationships/hyperlink" Target="https://jira.egnyte-it.com/browse/DEL-40646" TargetMode="External"/><Relationship Id="rId4" Type="http://schemas.openxmlformats.org/officeDocument/2006/relationships/hyperlink" Target="https://egnyte.productboard.com/entity-detail/features/3dcc230f-176f-4fb8-8bf9-6ec090604548"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jira.egnyte-it.com/browse/SRV-2516" TargetMode="External"/><Relationship Id="rId2" Type="http://schemas.openxmlformats.org/officeDocument/2006/relationships/hyperlink" Target="https://egnyte.productboard.com/entity-detail/features/19d12767-37d1-4d7f-8fc9-5c2320bbb472" TargetMode="Externa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egnyte.atlassian.net/wiki/spaces/AEC/pages/888373464/ODA+Preview+Additional+UI+Capabilities+-+User+Storie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jira.egnyte-it.com/browse/LS-4151" TargetMode="External"/><Relationship Id="rId2" Type="http://schemas.openxmlformats.org/officeDocument/2006/relationships/hyperlink" Target="https://egnyte.productboard.com/entity-detail/features/0967568e-b099-4e76-8636-8fc03fdec0bf" TargetMode="External"/><Relationship Id="rId1" Type="http://schemas.openxmlformats.org/officeDocument/2006/relationships/slideLayout" Target="../slideLayouts/slideLayout1.xml"/><Relationship Id="rId4" Type="http://schemas.openxmlformats.org/officeDocument/2006/relationships/hyperlink" Target="https://egnyte.atlassian.net/wiki/spaces/LS/pages/1353220369/Controlled+Document+Management+v8.0+User+Stories#Creation-of-Draft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jira.egnyte-it.com/browse/LS-4155" TargetMode="External"/><Relationship Id="rId2" Type="http://schemas.openxmlformats.org/officeDocument/2006/relationships/hyperlink" Target="https://egnyte.productboard.com/entity-detail/features/8e13732f-3ef2-495f-93e1-8c1db164eb46" TargetMode="External"/><Relationship Id="rId1" Type="http://schemas.openxmlformats.org/officeDocument/2006/relationships/slideLayout" Target="../slideLayouts/slideLayout1.xm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egnyte.atlassian.net/wiki/spaces/LS/pages/1330872635/Controlled+Document+Management+v9.0" TargetMode="External"/><Relationship Id="rId2" Type="http://schemas.openxmlformats.org/officeDocument/2006/relationships/hyperlink" Target="https://egnyte.productboard.com/entity-detail/features/1c71fafb-3c1a-4072-b112-6b61d28939fb" TargetMode="Externa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gnyte.productboard.com/entity-detail/features/11570be1-32b4-4684-8da0-4dd01b134595" TargetMode="External"/><Relationship Id="rId2" Type="http://schemas.openxmlformats.org/officeDocument/2006/relationships/hyperlink" Target="https://jira.egnyte-it.com/browse/PINT-13023" TargetMode="Externa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s://jira.egnyte-it.com/browse/DEL-22618" TargetMode="External"/><Relationship Id="rId2" Type="http://schemas.openxmlformats.org/officeDocument/2006/relationships/hyperlink" Target="https://egnyte.productboard.com/entity-detail/features/a0ee8282-5cc1-4033-932e-359d1c59c819"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25834087/Scheduled+Reviews+for+Permission+Review+Requests+and+SC+Review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jira.egnyte-it.com/browse/EGD-21555" TargetMode="External"/><Relationship Id="rId2" Type="http://schemas.openxmlformats.org/officeDocument/2006/relationships/hyperlink" Target="https://egnyte.productboard.com/entity-detail/features/bb0403fb-a317-4052-b554-04f78a9b5171" TargetMode="Externa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egnyte.atlassian.net/wiki/spaces/EDrive/pages/1221197835/Egnyte+Actions+-+Windows+11+Support"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jira.egnyte-it.com/browse/EGD-20540" TargetMode="External"/><Relationship Id="rId2" Type="http://schemas.openxmlformats.org/officeDocument/2006/relationships/hyperlink" Target="https://egnyte.productboard.com/entity-detail/features/31e10484-aea8-4cc4-84d1-7533d7d5b71a" TargetMode="Externa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egnyte.atlassian.net/wiki/spaces/EDrive/pages/661423025/Application+UI+-+requirements+WiP"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jira.egnyte-it.com/browse/EGD-23096" TargetMode="External"/><Relationship Id="rId2" Type="http://schemas.openxmlformats.org/officeDocument/2006/relationships/hyperlink" Target="https://egnyte.productboard.com/entity-detail/features/7569e8f0-037a-4f04-8e30-a9df1074c2a5" TargetMode="External"/><Relationship Id="rId1" Type="http://schemas.openxmlformats.org/officeDocument/2006/relationships/slideLayout" Target="../slideLayouts/slideLayout1.xml"/><Relationship Id="rId4" Type="http://schemas.openxmlformats.org/officeDocument/2006/relationships/hyperlink" Target="https://egnyte.atlassian.net/wiki/spaces/EDrive/pages/1087242244/SCDA+Windows+Beta+Plan"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jira.egnyte-it.com/browse/EGD-21559" TargetMode="External"/><Relationship Id="rId2" Type="http://schemas.openxmlformats.org/officeDocument/2006/relationships/hyperlink" Target="https://egnyte.productboard.com/entity-detail/features/b70b7a70-e086-4a5b-8ef5-24a3afdd4f5a" TargetMode="External"/><Relationship Id="rId1" Type="http://schemas.openxmlformats.org/officeDocument/2006/relationships/slideLayout" Target="../slideLayouts/slideLayout1.xml"/><Relationship Id="rId4" Type="http://schemas.openxmlformats.org/officeDocument/2006/relationships/hyperlink" Target="https://egnyte.atlassian.net/wiki/spaces/EDrive/pages/1378254906/SCDA+Mac+Beta+Plan"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jira.egnyte-it.com/browse/DEL-31667" TargetMode="External"/><Relationship Id="rId2" Type="http://schemas.openxmlformats.org/officeDocument/2006/relationships/hyperlink" Target="https://egnyte.productboard.com/entity-detail/features/eb0dd056-930f-41ce-94f6-bdd64bc380e6"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009909903/Content+Safeguards+-+Group-based+Link+Sharing+Controls+-+Phase+2"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jira.egnyte-it.com/browse/DEL-44353" TargetMode="External"/><Relationship Id="rId2" Type="http://schemas.openxmlformats.org/officeDocument/2006/relationships/hyperlink" Target="https://egnyte.productboard.com/entity-detail/features/db2f2f61-715e-4b99-94f2-1131bb88c5a1" TargetMode="External"/><Relationship Id="rId1" Type="http://schemas.openxmlformats.org/officeDocument/2006/relationships/slideLayout" Target="../slideLayouts/slideLayout1.xml"/><Relationship Id="rId4" Type="http://schemas.openxmlformats.org/officeDocument/2006/relationships/hyperlink" Target="https://egnyte.atlassian.net/wiki/spaces/DEL/pages/1433796679/Provide+ability+to+pause+archival+deletion+policies"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jira.egnyte-it.com/browse/CFS-65375" TargetMode="External"/><Relationship Id="rId2" Type="http://schemas.openxmlformats.org/officeDocument/2006/relationships/hyperlink" Target="https://egnyte.productboard.com/entity-detail/features/8e3f45c1-303a-4da6-83fe-5249b7b02aa0" TargetMode="Externa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egnyte.atlassian.net/wiki/spaces/CFS/pages/984940567/Multi+document+envelop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CFS-67745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CFS-64734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CFS-67268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CFS-67854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DEL-43523</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554113"/>
            <a:ext cx="3873500" cy="1839912"/>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sz="half" idx="1"/>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DEL-45080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DEL-43506</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1384647"/>
            <a:ext cx="3873500" cy="2178843"/>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Shore the Core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a:latin typeface="Avenir"/>
              </a:rPr>
              <a:t>Feature Description</a:t>
            </a:r>
          </a:p>
          <a:p>
            <a:pPr>
              <a:spcAft>
                <a:spcPts val="600"/>
              </a:spcAft>
            </a:pPr>
            <a:r>
              <a:rPr sz="1100" b="0" u="none">
                <a:latin typeface="Avenir"/>
              </a:rPr>
              <a:t>Improve our ability to distinguish between user and system access/download events for Desktop App.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DEL-31632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DEL-42493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73016"/>
            <a:ext cx="3873500" cy="28021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sz="half" idx="1"/>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DEL-41756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DEL-41981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DEL-44433</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sz="half" idx="1"/>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CFS-63434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sz="half" idx="1"/>
          </p:nvPr>
        </p:nvSpPr>
        <p:spPr/>
        <p:txBody>
          <a:bodyPr/>
          <a:lstStyle/>
          <a:p>
            <a:pPr>
              <a:spcAft>
                <a:spcPts val="600"/>
              </a:spcAft>
            </a:pPr>
            <a:r>
              <a:rPr sz="1100" b="0" u="none">
                <a:latin typeface="Avenir"/>
              </a:rPr>
              <a:t>PLACEHOLDER</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DEL-44739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CMMC Compliance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sz="half" idx="1"/>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TRB-8299</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DEL-43244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40191"/>
            <a:ext cx="3873500" cy="1667756"/>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86300"/>
            <a:ext cx="3873500" cy="2775537"/>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sz="half" idx="1"/>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APPS-12215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879832" y="726519"/>
            <a:ext cx="3397535" cy="34951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sz="half" idx="1"/>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GR-562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13430"/>
            <a:ext cx="3873500" cy="2121278"/>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sz="half" idx="1"/>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GR-591</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6"/>
          <a:stretch>
            <a:fillRect/>
          </a:stretch>
        </p:blipFill>
        <p:spPr>
          <a:xfrm>
            <a:off x="4641850" y="1122575"/>
            <a:ext cx="3873500" cy="2702988"/>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sz="half" idx="1"/>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CFS-66581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sz="half" idx="1"/>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CFS-65726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sz="half" idx="1"/>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CFS-67266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sz="half" idx="1"/>
          </p:nvPr>
        </p:nvSpPr>
        <p:spPr/>
        <p:txBody>
          <a:bodyPr/>
          <a:lstStyle/>
          <a:p>
            <a:pPr>
              <a:spcAft>
                <a:spcPts val="600"/>
              </a:spcAft>
            </a:pPr>
            <a:r>
              <a:rPr sz="1100" b="1" u="none">
                <a:latin typeface="Avenir"/>
              </a:rPr>
              <a:t>Requirements for UI Refresh Alongside the Introduction of the New Generation of PlansChanges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item.2. Refreshed button styles to enlarge the size of the icons to 20px3. Add Right Drawer component4.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DEL-44118</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CFS-67185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CFS-65920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30051"/>
            <a:ext cx="3873500" cy="28880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CFS-67495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841786"/>
            <a:ext cx="3873500" cy="326456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CFS-63196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509203"/>
            <a:ext cx="3873500" cy="1929732"/>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CFS-66567</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pic>
        <p:nvPicPr>
          <p:cNvPr id="8" name="Picture 7" descr="image.png"/>
          <p:cNvPicPr>
            <a:picLocks noChangeAspect="1"/>
          </p:cNvPicPr>
          <p:nvPr/>
        </p:nvPicPr>
        <p:blipFill>
          <a:blip r:embed="rId4"/>
          <a:stretch>
            <a:fillRect/>
          </a:stretch>
        </p:blipFill>
        <p:spPr>
          <a:xfrm>
            <a:off x="4641850" y="846295"/>
            <a:ext cx="3873500" cy="3255548"/>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CFS-67395</a:t>
            </a:r>
          </a:p>
        </p:txBody>
      </p:sp>
      <p:sp>
        <p:nvSpPr>
          <p:cNvPr id="7" name="Text Placeholder 6"/>
          <p:cNvSpPr>
            <a:spLocks noGrp="1"/>
          </p:cNvSpPr>
          <p:nvPr>
            <p:ph type="body" sz="quarter" idx="13"/>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6"/>
          <a:stretch>
            <a:fillRect/>
          </a:stretch>
        </p:blipFill>
        <p:spPr>
          <a:xfrm>
            <a:off x="4641850" y="1272006"/>
            <a:ext cx="3873500" cy="2404125"/>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sz="half" idx="1"/>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DEL-44757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Sensitive Content Skill</a:t>
            </a:r>
          </a:p>
        </p:txBody>
      </p:sp>
      <p:sp>
        <p:nvSpPr>
          <p:cNvPr id="3" name="Content Placeholder 2"/>
          <p:cNvSpPr>
            <a:spLocks noGrp="1"/>
          </p:cNvSpPr>
          <p:nvPr>
            <p:ph sz="half" idx="1"/>
          </p:nvPr>
        </p:nvSpPr>
        <p:spPr/>
        <p:txBody>
          <a:bodyPr/>
          <a:lstStyle/>
          <a:p>
            <a:pPr>
              <a:spcAft>
                <a:spcPts val="600"/>
              </a:spcAft>
            </a:pPr>
            <a:r>
              <a:rPr sz="1100" b="0" u="none">
                <a:latin typeface="Avenir"/>
              </a:rPr>
              <a:t>Followed by CLM, we want the users to now be able to query Sensitive Content details at the folder level. More details specific concerning the extent of results that can be extracted is documented in the linked ticket.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DEL-44323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APPS-12865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83642"/>
            <a:ext cx="3873500" cy="1980854"/>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spcAft>
                <a:spcPts val="400"/>
              </a:spcAft>
            </a:pPr>
            <a:r>
              <a:t>• Provide automated deployment for first part of transactions requested from SFDC: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APPS-12970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349256"/>
            <a:ext cx="3873500" cy="22496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spcAft>
                <a:spcPts val="400"/>
              </a:spcAft>
            </a:pPr>
            <a:r>
              <a:t>• Integrate GenAI into document workflows to extract structured outputs (e.g., metadata, workflow comments)</a:t>
            </a:r>
          </a:p>
          <a:p>
            <a:pPr>
              <a:spcAft>
                <a:spcPts val="400"/>
              </a:spcAft>
            </a:pPr>
            <a:r>
              <a:t>• Support flexible prompt injection from users or templates for targeted insight generation</a:t>
            </a:r>
          </a:p>
          <a:p>
            <a:pPr>
              <a:spcAft>
                <a:spcPts val="400"/>
              </a:spcAft>
            </a:pPr>
            <a:r>
              <a:t>• Reduce time to insight and improve consistency across teams handling unstructured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CFS-66199</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CFS-67394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186251"/>
            <a:ext cx="3873500" cy="2575636"/>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sz="half" idx="1"/>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CFS-67393</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9"/>
              </a:rPr>
              <a:t>View in Productboard</a:t>
            </a:r>
          </a:p>
        </p:txBody>
      </p:sp>
      <p:sp>
        <p:nvSpPr>
          <p:cNvPr id="6" name="Text Placeholder 5"/>
          <p:cNvSpPr>
            <a:spLocks noGrp="1"/>
          </p:cNvSpPr>
          <p:nvPr>
            <p:ph type="body" sz="quarter" idx="12"/>
          </p:nvPr>
        </p:nvSpPr>
        <p:spPr/>
        <p:txBody>
          <a:bodyPr/>
          <a:lstStyle/>
          <a:p>
            <a:r>
              <a:rPr sz="1100">
                <a:latin typeface="Avenir"/>
                <a:hlinkClick r:id="rId10"/>
              </a:rPr>
              <a:t>CFS-65268</a:t>
            </a:r>
          </a:p>
        </p:txBody>
      </p:sp>
      <p:sp>
        <p:nvSpPr>
          <p:cNvPr id="7" name="Text Placeholder 6"/>
          <p:cNvSpPr>
            <a:spLocks noGrp="1"/>
          </p:cNvSpPr>
          <p:nvPr>
            <p:ph type="body" sz="quarter" idx="13"/>
          </p:nvPr>
        </p:nvSpPr>
        <p:spPr/>
        <p:txBody>
          <a:bodyPr/>
          <a:lstStyle/>
          <a:p>
            <a:r>
              <a:rPr sz="1100">
                <a:latin typeface="Avenir"/>
                <a:hlinkClick r:id="rId11"/>
              </a:rPr>
              <a:t>Link to requirements</a:t>
            </a:r>
          </a:p>
        </p:txBody>
      </p:sp>
      <p:pic>
        <p:nvPicPr>
          <p:cNvPr id="8" name="Picture 7" descr="image.png"/>
          <p:cNvPicPr>
            <a:picLocks noChangeAspect="1"/>
          </p:cNvPicPr>
          <p:nvPr/>
        </p:nvPicPr>
        <p:blipFill>
          <a:blip r:embed="rId12"/>
          <a:stretch>
            <a:fillRect/>
          </a:stretch>
        </p:blipFill>
        <p:spPr>
          <a:xfrm>
            <a:off x="4641850" y="1263600"/>
            <a:ext cx="3873500" cy="2420937"/>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5"/>
          <a:stretch>
            <a:fillRect/>
          </a:stretch>
        </p:blipFill>
        <p:spPr>
          <a:xfrm>
            <a:off x="4641850" y="1186251"/>
            <a:ext cx="3873500" cy="2575636"/>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5"/>
              </a:rPr>
              <a:t>View in Productboard</a:t>
            </a:r>
          </a:p>
        </p:txBody>
      </p:sp>
      <p:sp>
        <p:nvSpPr>
          <p:cNvPr id="6" name="Text Placeholder 5"/>
          <p:cNvSpPr>
            <a:spLocks noGrp="1"/>
          </p:cNvSpPr>
          <p:nvPr>
            <p:ph type="body" sz="quarter" idx="12"/>
          </p:nvPr>
        </p:nvSpPr>
        <p:spPr/>
        <p:txBody>
          <a:bodyPr/>
          <a:lstStyle/>
          <a:p>
            <a:r>
              <a:rPr sz="1100">
                <a:latin typeface="Avenir"/>
                <a:hlinkClick r:id="rId4"/>
              </a:rPr>
              <a:t>CFS-60040</a:t>
            </a:r>
          </a:p>
        </p:txBody>
      </p:sp>
      <p:sp>
        <p:nvSpPr>
          <p:cNvPr id="7" name="Text Placeholder 6"/>
          <p:cNvSpPr>
            <a:spLocks noGrp="1"/>
          </p:cNvSpPr>
          <p:nvPr>
            <p:ph type="body" sz="quarter" idx="13"/>
          </p:nvPr>
        </p:nvSpPr>
        <p:spPr/>
        <p:txBody>
          <a:bodyPr/>
          <a:lstStyle/>
          <a:p>
            <a:r>
              <a:rPr sz="1100">
                <a:latin typeface="Avenir"/>
                <a:hlinkClick r:id="rId6"/>
              </a:rPr>
              <a:t>Link to requirements</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CFS-64858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sz="half" idx="1"/>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sz="half" idx="1"/>
          </p:nvPr>
        </p:nvSpPr>
        <p:spPr/>
        <p:txBody>
          <a:bodyPr/>
          <a:lstStyle/>
          <a:p>
            <a:pPr>
              <a:spcAft>
                <a:spcPts val="600"/>
              </a:spcAft>
            </a:pPr>
            <a:r>
              <a:rPr sz="1100" b="0" u="none">
                <a:latin typeface="Avenir"/>
              </a:rPr>
              <a:t>Requirements</a:t>
            </a:r>
          </a:p>
          <a:p>
            <a:pPr>
              <a:spcAft>
                <a:spcPts val="400"/>
              </a:spcAft>
            </a:pPr>
            <a:r>
              <a:t>• Disable the following file actions in the context menu and in preview if available when the co-editing session is in progress.</a:t>
            </a:r>
          </a:p>
          <a:p>
            <a:pPr>
              <a:spcAft>
                <a:spcPts val="400"/>
              </a:spcAft>
            </a:pPr>
            <a:r>
              <a:t>• The proper tooltip should indicate that the action is disabled as the file is being edited.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CFS-67870</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Product-Led Growth</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sz="half" idx="1"/>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GR-578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sz="half" idx="1"/>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APPS-10412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sz="half" idx="1"/>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DEL-38580</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GR-603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CFS-67186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sz="half" idx="1"/>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CFS-61772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DEL-39631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sz="half" idx="1"/>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sz="half" idx="1"/>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5"/>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sz="half" idx="1"/>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sz="half" idx="1"/>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sz="half" idx="1"/>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APPS-11863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APPS-11774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sz="half" idx="1"/>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undertabs not {},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6"/>
              </a:rPr>
              <a:t>View in Productboard</a:t>
            </a:r>
          </a:p>
        </p:txBody>
      </p:sp>
      <p:sp>
        <p:nvSpPr>
          <p:cNvPr id="6" name="Text Placeholder 5"/>
          <p:cNvSpPr>
            <a:spLocks noGrp="1"/>
          </p:cNvSpPr>
          <p:nvPr>
            <p:ph type="body" sz="quarter" idx="12"/>
          </p:nvPr>
        </p:nvSpPr>
        <p:spPr/>
        <p:txBody>
          <a:bodyPr/>
          <a:lstStyle/>
          <a:p>
            <a:r>
              <a:rPr sz="1100">
                <a:latin typeface="Avenir"/>
                <a:hlinkClick r:id="rId7"/>
              </a:rPr>
              <a:t>DEL-43484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sz="half" idx="1"/>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DEL-42652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sz="half" idx="1"/>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DEL-44393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sz="half" idx="1"/>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sz="half" idx="1"/>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sz="half" idx="1"/>
          </p:nvPr>
        </p:nvSpPr>
        <p:spPr/>
        <p:txBody>
          <a:bodyPr/>
          <a:lstStyle/>
          <a:p>
            <a:pPr>
              <a:spcAft>
                <a:spcPts val="600"/>
              </a:spcAft>
            </a:pPr>
            <a:r>
              <a:rPr sz="1100" b="0" u="none">
                <a:latin typeface="Avenir"/>
              </a:rPr>
              <a:t>Story: Procore WidgetAs a user with the Procore integration enabled,I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sz="half" idx="1"/>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IOS-13443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sz="half" idx="1"/>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DEL-44434</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sz="half" idx="1"/>
          </p:nvPr>
        </p:nvSpPr>
        <p:spPr/>
        <p:txBody>
          <a:bodyPr/>
          <a:lstStyle/>
          <a:p>
            <a:pPr>
              <a:spcAft>
                <a:spcPts val="600"/>
              </a:spcAft>
            </a:pPr>
            <a:r>
              <a:rPr sz="1100" b="0" u="sng">
                <a:latin typeface="Avenir"/>
                <a:hlinkClick r:id="rId2"/>
              </a:rPr>
              <a:t>https://jira.egnyte-it.com/browse/PINT-16612</a:t>
            </a:r>
            <a:r>
              <a:rPr sz="1100" b="0" u="none">
                <a:latin typeface="Avenir"/>
              </a:rPr>
              <a:t>:taken from Hackathon.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sz="half" idx="1"/>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sz="half" idx="1"/>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sz="half" idx="1"/>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MOB-18003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spcAft>
                <a:spcPts val="400"/>
              </a:spcAft>
            </a:pPr>
            <a:r>
              <a:t>• Knowledge base chat interface to be available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MOB-19307</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spcAft>
                <a:spcPts val="400"/>
              </a:spcAft>
            </a:pPr>
            <a:r>
              <a:t>• Ask Q&amp;A feature to be available for text and image files for users to interact with files using prompts, suggestions and self-typed questions.</a:t>
            </a:r>
          </a:p>
          <a:p>
            <a:pPr>
              <a:spcAft>
                <a:spcPts val="400"/>
              </a:spcAft>
            </a:pPr>
            <a:r>
              <a:t>• Users can copy responses and provide feedback on responses generated.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MOB-17577</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sz="half" idx="1"/>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DEL-44545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MOB-19546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5706269" y="726519"/>
            <a:ext cx="1744661" cy="34951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IOS-14110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5706269" y="726519"/>
            <a:ext cx="1744661" cy="34951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GR-597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GR-457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sz="half" idx="1"/>
          </p:nvPr>
        </p:nvSpPr>
        <p:spPr/>
        <p:txBody>
          <a:bodyPr/>
          <a:lstStyle/>
          <a:p>
            <a:pPr>
              <a:spcAft>
                <a:spcPts val="600"/>
              </a:spcAft>
            </a:pPr>
            <a:r>
              <a:rPr sz="1100" b="0" u="none">
                <a:latin typeface="Avenir"/>
              </a:rPr>
              <a:t>We need assets that explain the fundamental value of Egnyte. Not "HOW" to do something, but "WHY."Why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GR-594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sz="half" idx="1"/>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4"/>
              </a:rPr>
              <a:t>APPS-13504</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sz="half" idx="1"/>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sz="half" idx="1"/>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DEL-38410</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DEL-44557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DEL-43515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sz="half" idx="1"/>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sz="half" idx="1"/>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sz="half" idx="1"/>
          </p:nvPr>
        </p:nvSpPr>
        <p:spPr/>
        <p:txBody>
          <a:bodyPr/>
          <a:lstStyle/>
          <a:p>
            <a:pPr>
              <a:spcAft>
                <a:spcPts val="600"/>
              </a:spcAft>
            </a:pPr>
            <a:r>
              <a:rPr sz="1100" b="0" u="none">
                <a:latin typeface="Avenir"/>
              </a:rPr>
              <a:t>placeholder</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APPS-13646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sz="half" idx="1"/>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DEL-42147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APPS-13575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453052"/>
            <a:ext cx="3873500" cy="204203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APPS-13482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sz="half" idx="1"/>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GR-537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sz="half" idx="1"/>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sz="half" idx="1"/>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sz="half" idx="1"/>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8"/>
              </a:rPr>
              <a:t>View in Productboard</a:t>
            </a:r>
          </a:p>
        </p:txBody>
      </p:sp>
      <p:sp>
        <p:nvSpPr>
          <p:cNvPr id="6" name="Text Placeholder 5"/>
          <p:cNvSpPr>
            <a:spLocks noGrp="1"/>
          </p:cNvSpPr>
          <p:nvPr>
            <p:ph type="body" sz="quarter" idx="12"/>
          </p:nvPr>
        </p:nvSpPr>
        <p:spPr/>
        <p:txBody>
          <a:bodyPr/>
          <a:lstStyle/>
          <a:p>
            <a:r>
              <a:rPr sz="1100">
                <a:latin typeface="Avenir"/>
                <a:hlinkClick r:id="rId9"/>
              </a:rPr>
              <a:t>GR-588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CFS-66426</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sz="half" idx="1"/>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APPS-13455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sz="half" idx="1"/>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APPS-13645</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CFS-63574</a:t>
            </a:r>
          </a:p>
        </p:txBody>
      </p:sp>
      <p:sp>
        <p:nvSpPr>
          <p:cNvPr id="7" name="Text Placeholder 6"/>
          <p:cNvSpPr>
            <a:spLocks noGrp="1"/>
          </p:cNvSpPr>
          <p:nvPr>
            <p:ph type="body" sz="quarter" idx="13"/>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220878"/>
            <a:ext cx="3873500" cy="250638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Uploads files using V4 format to Egnyte</a:t>
            </a:r>
          </a:p>
        </p:txBody>
      </p:sp>
      <p:sp>
        <p:nvSpPr>
          <p:cNvPr id="3" name="Content Placeholder 2"/>
          <p:cNvSpPr>
            <a:spLocks noGrp="1"/>
          </p:cNvSpPr>
          <p:nvPr>
            <p:ph sz="half" idx="1"/>
          </p:nvPr>
        </p:nvSpPr>
        <p:spPr/>
        <p:txBody>
          <a:bodyPr/>
          <a:lstStyle/>
          <a:p>
            <a:pPr>
              <a:spcAft>
                <a:spcPts val="600"/>
              </a:spcAft>
            </a:pPr>
            <a:r>
              <a:rPr sz="1100" b="0" u="none">
                <a:latin typeface="Avenir"/>
              </a:rPr>
              <a:t>v4 format files need to be mandates for all Eg clients to upload the data otherwise block cache does not work.</a:t>
            </a:r>
          </a:p>
          <a:p>
            <a:pPr>
              <a:spcAft>
                <a:spcPts val="400"/>
              </a:spcAft>
            </a:pPr>
            <a:r>
              <a:t>1. Use V4 header in the uploads</a:t>
            </a:r>
          </a:p>
          <a:p>
            <a:pPr>
              <a:spcAft>
                <a:spcPts val="400"/>
              </a:spcAft>
            </a:pPr>
            <a:r>
              <a:t>2. Chunk the file if file size is &gt; 128MB into multiple chunks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EMT-13747</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EMT-13743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sz="half" idx="1"/>
          </p:nvPr>
        </p:nvSpPr>
        <p:spPr/>
        <p:txBody>
          <a:bodyPr/>
          <a:lstStyle/>
          <a:p>
            <a:endParaRPr/>
          </a:p>
          <a:p>
            <a:r>
              <a:rPr sz="1100">
                <a:latin typeface="Avenir"/>
              </a:rPr>
              <a:t>The description is empty.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EMT-13611</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Trial Registration GDPR Compliance</a:t>
            </a:r>
          </a:p>
        </p:txBody>
      </p:sp>
      <p:sp>
        <p:nvSpPr>
          <p:cNvPr id="3" name="Content Placeholder 2"/>
          <p:cNvSpPr>
            <a:spLocks noGrp="1"/>
          </p:cNvSpPr>
          <p:nvPr>
            <p:ph sz="half" idx="1"/>
          </p:nvPr>
        </p:nvSpPr>
        <p:spPr/>
        <p:txBody>
          <a:bodyPr/>
          <a:lstStyle/>
          <a:p>
            <a:pPr>
              <a:spcAft>
                <a:spcPts val="600"/>
              </a:spcAft>
            </a:pPr>
            <a:r>
              <a:rPr sz="1100" b="1" u="none">
                <a:latin typeface="Avenir"/>
              </a:rPr>
              <a:t>Background and Strategic Fit:</a:t>
            </a:r>
            <a:r>
              <a:rPr sz="1100" b="0" u="none">
                <a:latin typeface="Avenir"/>
              </a:rPr>
              <a:t>To ensure Egnyte's website forms are compliant with GDPR requirements, we are updating all customer-facing forms, including the Trial Registration Forms. These changes address legal language, opt-in handling, and country-specific form behavior.</a:t>
            </a:r>
          </a:p>
          <a:p>
            <a:pPr>
              <a:spcAft>
                <a:spcPts val="600"/>
              </a:spcAft>
            </a:pPr>
            <a:r>
              <a:rPr sz="1100" b="1" u="none">
                <a:latin typeface="Avenir"/>
              </a:rPr>
              <a:t>Goals:</a:t>
            </a:r>
          </a:p>
          <a:p>
            <a:pPr>
              <a:spcAft>
                <a:spcPts val="400"/>
              </a:spcAft>
            </a:pPr>
            <a:r>
              <a:t>• Ensure legal consent language is aligned with GDPR standards</a:t>
            </a:r>
          </a:p>
          <a:p>
            <a:pPr>
              <a:spcAft>
                <a:spcPts val="400"/>
              </a:spcAft>
            </a:pPr>
            <a:r>
              <a:t>• Improve consent data collection for Marketo integration</a:t>
            </a:r>
          </a:p>
          <a:p>
            <a:pPr>
              <a:spcAft>
                <a:spcPts val="400"/>
              </a:spcAft>
            </a:pPr>
            <a:r>
              <a:t>• Support country-specific form behavior for opt-in visibility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APPS-13748</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sz="half" idx="1"/>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EMT-13768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sz="half" idx="1"/>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2"/>
              </a:rPr>
              <a:t>PINT-13022</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CFS-64852</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686274"/>
            <a:ext cx="3873500" cy="1575589"/>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sz="half" idx="1"/>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uploadedwithin that project folder are automatically classified and taggedwith the built-in classes trained on AEC specific images. Thisallows users to search and filter their construction progress photos bythe contents within the image.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sz="half" idx="1"/>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4"/>
              </a:rPr>
              <a:t>View in Productboard</a:t>
            </a:r>
          </a:p>
        </p:txBody>
      </p:sp>
      <p:sp>
        <p:nvSpPr>
          <p:cNvPr id="6" name="Text Placeholder 5"/>
          <p:cNvSpPr>
            <a:spLocks noGrp="1"/>
          </p:cNvSpPr>
          <p:nvPr>
            <p:ph type="body" sz="quarter" idx="12"/>
          </p:nvPr>
        </p:nvSpPr>
        <p:spPr/>
        <p:txBody>
          <a:bodyPr/>
          <a:lstStyle/>
          <a:p>
            <a:r>
              <a:rPr sz="1100">
                <a:latin typeface="Avenir"/>
                <a:hlinkClick r:id="rId5"/>
              </a:rPr>
              <a:t>DEL-40646</a:t>
            </a:r>
          </a:p>
        </p:txBody>
      </p:sp>
      <p:sp>
        <p:nvSpPr>
          <p:cNvPr id="7" name="Text Placeholder 6"/>
          <p:cNvSpPr>
            <a:spLocks noGrp="1"/>
          </p:cNvSpPr>
          <p:nvPr>
            <p:ph type="body" sz="quarter" idx="13"/>
          </p:nvPr>
        </p:nvSpPr>
        <p:spPr/>
        <p:txBody>
          <a:bodyPr/>
          <a:lstStyle/>
          <a:p>
            <a:r>
              <a:rPr sz="1100">
                <a:latin typeface="Avenir"/>
                <a:hlinkClick r:id="rId2"/>
              </a:rPr>
              <a:t>Link to requirements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sz="half" idx="1"/>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SRV-2516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859479"/>
            <a:ext cx="3873500" cy="322918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LS-4151</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pPr>
              <a:spcAft>
                <a:spcPts val="400"/>
              </a:spcAft>
            </a:pPr>
            <a: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LS-4155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rPr>
              <a:t>No Jira Link</a:t>
            </a:r>
          </a:p>
        </p:txBody>
      </p:sp>
      <p:sp>
        <p:nvSpPr>
          <p:cNvPr id="7" name="Text Placeholder 6"/>
          <p:cNvSpPr>
            <a:spLocks noGrp="1"/>
          </p:cNvSpPr>
          <p:nvPr>
            <p:ph type="body" sz="quarter" idx="13"/>
          </p:nvPr>
        </p:nvSpPr>
        <p:spPr/>
        <p:txBody>
          <a:bodyPr/>
          <a:lstStyle/>
          <a:p>
            <a:r>
              <a:rPr sz="1100">
                <a:latin typeface="Avenir"/>
                <a:hlinkClick r:id="rId3"/>
              </a:rPr>
              <a:t>Link to requirements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sz="half" idx="1"/>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3"/>
              </a:rPr>
              <a:t>View in Productboard</a:t>
            </a:r>
          </a:p>
        </p:txBody>
      </p:sp>
      <p:sp>
        <p:nvSpPr>
          <p:cNvPr id="6" name="Text Placeholder 5"/>
          <p:cNvSpPr>
            <a:spLocks noGrp="1"/>
          </p:cNvSpPr>
          <p:nvPr>
            <p:ph type="body" sz="quarter" idx="12"/>
          </p:nvPr>
        </p:nvSpPr>
        <p:spPr/>
        <p:txBody>
          <a:bodyPr/>
          <a:lstStyle/>
          <a:p>
            <a:r>
              <a:rPr sz="1100">
                <a:latin typeface="Avenir"/>
                <a:hlinkClick r:id="rId2"/>
              </a:rPr>
              <a:t>PINT-13023</a:t>
            </a:r>
          </a:p>
        </p:txBody>
      </p:sp>
      <p:sp>
        <p:nvSpPr>
          <p:cNvPr id="7" name="Text Placeholder 6"/>
          <p:cNvSpPr>
            <a:spLocks noGrp="1"/>
          </p:cNvSpPr>
          <p:nvPr>
            <p:ph type="body" sz="quarter" idx="13"/>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sz="half" idx="1"/>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DEL-22618</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EGD-21555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275999"/>
            <a:ext cx="3873500" cy="239614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EGD-20540</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306064"/>
            <a:ext cx="3873500" cy="233601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EGD-23096</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sz="half" idx="1"/>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EGD-21559</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pPr>
              <a:spcAft>
                <a:spcPts val="400"/>
              </a:spcAft>
            </a:pPr>
            <a:r>
              <a:t>1. Role/Group A can create password-only links on folder A, but Role/Group B is only allowed to create links to specific users on folder A</a:t>
            </a:r>
          </a:p>
          <a:p>
            <a:pPr>
              <a:spcAft>
                <a:spcPts val="400"/>
              </a:spcAft>
            </a:pPr>
            <a:r>
              <a:t>2. Allow administrators to share public links but prevent other users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DEL-31667</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DEL-44353</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sz="half" idx="1"/>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sz="quarter" idx="10"/>
          </p:nvPr>
        </p:nvSpPr>
        <p:spPr/>
        <p:txBody>
          <a:bodyPr/>
          <a:lstStyle/>
          <a:p>
            <a:r>
              <a:t> </a:t>
            </a:r>
          </a:p>
        </p:txBody>
      </p:sp>
      <p:sp>
        <p:nvSpPr>
          <p:cNvPr id="5" name="Text Placeholder 4"/>
          <p:cNvSpPr>
            <a:spLocks noGrp="1"/>
          </p:cNvSpPr>
          <p:nvPr>
            <p:ph type="body" sz="quarter" idx="11"/>
          </p:nvPr>
        </p:nvSpPr>
        <p:spPr/>
        <p:txBody>
          <a:bodyPr/>
          <a:lstStyle/>
          <a:p>
            <a:r>
              <a:rPr sz="1100">
                <a:latin typeface="Avenir"/>
                <a:hlinkClick r:id="rId2"/>
              </a:rPr>
              <a:t>View in Productboard</a:t>
            </a:r>
          </a:p>
        </p:txBody>
      </p:sp>
      <p:sp>
        <p:nvSpPr>
          <p:cNvPr id="6" name="Text Placeholder 5"/>
          <p:cNvSpPr>
            <a:spLocks noGrp="1"/>
          </p:cNvSpPr>
          <p:nvPr>
            <p:ph type="body" sz="quarter" idx="12"/>
          </p:nvPr>
        </p:nvSpPr>
        <p:spPr/>
        <p:txBody>
          <a:bodyPr/>
          <a:lstStyle/>
          <a:p>
            <a:r>
              <a:rPr sz="1100">
                <a:latin typeface="Avenir"/>
                <a:hlinkClick r:id="rId3"/>
              </a:rPr>
              <a:t>CFS-65375</a:t>
            </a:r>
          </a:p>
        </p:txBody>
      </p:sp>
      <p:sp>
        <p:nvSpPr>
          <p:cNvPr id="7" name="Text Placeholder 6"/>
          <p:cNvSpPr>
            <a:spLocks noGrp="1"/>
          </p:cNvSpPr>
          <p:nvPr>
            <p:ph type="body" sz="quarter" idx="13"/>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5"/>
          <a:stretch>
            <a:fillRect/>
          </a:stretch>
        </p:blipFill>
        <p:spPr>
          <a:xfrm>
            <a:off x="4641850" y="1072615"/>
            <a:ext cx="3873500" cy="2802907"/>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1542</TotalTime>
  <Words>16942</Words>
  <Application>Microsoft Macintosh PowerPoint</Application>
  <PresentationFormat>On-screen Show (16:9)</PresentationFormat>
  <Paragraphs>1537</Paragraphs>
  <Slides>152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152</vt:i4>
      </vt:variant>
    </vt:vector>
  </HeadingPairs>
  <TitlesOfParts>
    <vt:vector size="159" baseType="lpstr">
      <vt:lpstr>Arial</vt:lpstr>
      <vt:lpstr>Avenir</vt:lpstr>
      <vt:lpstr>Avenir Black</vt:lpstr>
      <vt:lpstr>Avenir Book</vt:lpstr>
      <vt:lpstr>Calibri</vt:lpstr>
      <vt:lpstr>Roboto Light</vt:lpstr>
      <vt:lpstr>Blank Master</vt:lpstr>
      <vt:lpstr>Uncategorized</vt:lpstr>
      <vt:lpstr>Migrate Data from Box to Egnyte - GA</vt:lpstr>
      <vt:lpstr>Migrate Data from Dropbox to Egnyte - GA</vt:lpstr>
      <vt:lpstr>Big File Handling</vt:lpstr>
      <vt:lpstr>Ransomware Unification - Replace Ransomware signature source with reputable threat intel source</vt:lpstr>
      <vt:lpstr>PCC with Smart Cache (v2)</vt:lpstr>
      <vt:lpstr>Migrate Date from Egnyte to Egnyte (D2D) - GA</vt:lpstr>
      <vt:lpstr>Remove or reduce size od Egnyte banner</vt:lpstr>
      <vt:lpstr>[Outlook] Send multiple files in one email</vt:lpstr>
      <vt:lpstr>set preference to always send attachements with Egnyte</vt:lpstr>
      <vt:lpstr>APIs for Initiating and Managing Cloud Migrations</vt:lpstr>
      <vt:lpstr>Cloud Migration Sources</vt:lpstr>
      <vt:lpstr>GA for Cloud Migration</vt:lpstr>
      <vt:lpstr>E2E Connector - Bidirectional Sync</vt:lpstr>
      <vt:lpstr>SS on Azure Gov public cloud (FedRAMP certified)</vt:lpstr>
      <vt:lpstr>Domain without a Trial</vt:lpstr>
      <vt:lpstr>SC Indication - link to SC view for non-admins</vt:lpstr>
      <vt:lpstr>Analysis and Modification of Recommendation Engine Test Results</vt:lpstr>
      <vt:lpstr>Edit upload request - Due Date &amp; Assignees</vt:lpstr>
      <vt:lpstr>Upload request instance modification from template</vt:lpstr>
      <vt:lpstr>Scalability and large file upload suppport</vt:lpstr>
      <vt:lpstr>Add item count to SC and Issues pages</vt:lpstr>
      <vt:lpstr>Egnyte Copilot in MS Office apps research</vt:lpstr>
      <vt:lpstr>MS Teams - Custom configuration</vt:lpstr>
      <vt:lpstr>DocuSign Upload Enhancement</vt:lpstr>
      <vt:lpstr>Google Import Functionality Enhancement</vt:lpstr>
      <vt:lpstr>ServiceNow Incident Sync</vt:lpstr>
      <vt:lpstr>Windows Server Next ( 2025 )</vt:lpstr>
      <vt:lpstr>Windows 11 24H2 Support as Client</vt:lpstr>
      <vt:lpstr>PVI - Milestone 14.1 - Accuracy of Deployment</vt:lpstr>
      <vt:lpstr>[UX] MSP RD Designs part 3 - multiple pages</vt:lpstr>
      <vt:lpstr>Issues as tasks in CFS [POC]</vt:lpstr>
      <vt:lpstr>Convert Google OCR PoC to a production grade integration</vt:lpstr>
      <vt:lpstr>Splunk App Tech-debt</vt:lpstr>
      <vt:lpstr>Ability to specify URLs in Sources</vt:lpstr>
      <vt:lpstr>Include original/destination path in stub file</vt:lpstr>
      <vt:lpstr>Setting Webhook limit at the domain level using FF</vt:lpstr>
      <vt:lpstr>ServiceNow Integration GA</vt:lpstr>
      <vt:lpstr>Presto Portal For Customer</vt:lpstr>
      <vt:lpstr>Procore Power Users -&gt; widget</vt:lpstr>
      <vt:lpstr>[GA] Preview Analytics</vt:lpstr>
      <vt:lpstr>New Homepage (iOS)</vt:lpstr>
      <vt:lpstr>Track sensitive content indicator labeling</vt:lpstr>
      <vt:lpstr>Google Photos Import</vt:lpstr>
      <vt:lpstr>Google V4 Improvements and Tech debt</vt:lpstr>
      <vt:lpstr>[S&amp;G] Unusual Access - Reduce false positives associated with Windows system activity</vt:lpstr>
      <vt:lpstr>Move /Copy redesign (Android)</vt:lpstr>
      <vt:lpstr>AI - Copilot Hub (Android)</vt:lpstr>
      <vt:lpstr>AI - Ask Q&amp;A(Android)</vt:lpstr>
      <vt:lpstr>2FA using Egnyte Mobile App (Android)</vt:lpstr>
      <vt:lpstr>2FA using Egnyte iOS App</vt:lpstr>
      <vt:lpstr>Model DB Refactoring for Scale</vt:lpstr>
      <vt:lpstr>Value Scorecard</vt:lpstr>
      <vt:lpstr>Fundamental Value Resources</vt:lpstr>
      <vt:lpstr>Other Plans for Prospects: Plan Exploration &amp; Trial Management</vt:lpstr>
      <vt:lpstr>CLM Redesign </vt:lpstr>
      <vt:lpstr>Provide Sensitive content on 'Unpermitted locations' via OLAP</vt:lpstr>
      <vt:lpstr>[S&amp;G] Content Safeguards - Add Purview-labels as a supported option</vt:lpstr>
      <vt:lpstr>Purview labeling - Support for priority field</vt:lpstr>
      <vt:lpstr>Disable new folder creation in MS Teams Integration</vt:lpstr>
      <vt:lpstr>Other Plans Page for Customers: Trials</vt:lpstr>
      <vt:lpstr>Complete revamp of Egnyte developer portal</vt:lpstr>
      <vt:lpstr>Purview labeling - Reclassify files stamped with an encryption label</vt:lpstr>
      <vt:lpstr>Distribution model - review and select solution for automatic deployments</vt:lpstr>
      <vt:lpstr>MSP RD - First child domain user edge cases</vt:lpstr>
      <vt:lpstr>[Data Mover] Data Collection APIs (Spillover)</vt:lpstr>
      <vt:lpstr>Procore Sync Notifications</vt:lpstr>
      <vt:lpstr>Trial Add-on Adoption Initiative</vt:lpstr>
      <vt:lpstr>FSI 5/21/25 Virtual Summit Promotion</vt:lpstr>
      <vt:lpstr>New S&amp;G UI Awareness Campaign</vt:lpstr>
      <vt:lpstr>Convert to PDF step</vt:lpstr>
      <vt:lpstr>Feature Entitlements Q2 2025 Grouping</vt:lpstr>
      <vt:lpstr>Server-side MixPanel events</vt:lpstr>
      <vt:lpstr>Home Page Widget for Pending Tasks</vt:lpstr>
      <vt:lpstr>Uploads files using V4 format to Egnyte</vt:lpstr>
      <vt:lpstr>Async MA Client</vt:lpstr>
      <vt:lpstr>Scanning improvements</vt:lpstr>
      <vt:lpstr>Trial Registration GDPR Compliance</vt:lpstr>
      <vt:lpstr>[AEC] Deltek Vantagepoint Connector</vt:lpstr>
      <vt:lpstr>Augment AEC Add-on Value</vt:lpstr>
      <vt:lpstr>[AEC] Project Center</vt:lpstr>
      <vt:lpstr>[AEC] AEC Image Classification - Phase 2</vt:lpstr>
      <vt:lpstr>[AEC] Native ACC Integration 1-way</vt:lpstr>
      <vt:lpstr>[AEC] BIM Preview Enhancements</vt:lpstr>
      <vt:lpstr>LS Mid Market Capabilities</vt:lpstr>
      <vt:lpstr>Drafts Creation &amp; Management</vt:lpstr>
      <vt:lpstr>Optional Effective End Date</vt:lpstr>
      <vt:lpstr>Support for CAPAs, Deviations, and Event Data</vt:lpstr>
      <vt:lpstr>Permissions Management</vt:lpstr>
      <vt:lpstr>Data Owner - Scheduled Permission Reviews</vt:lpstr>
      <vt:lpstr>Elevate Desktop App Capabilities</vt:lpstr>
      <vt:lpstr>Windows 11 Context Menu Support</vt:lpstr>
      <vt:lpstr>Application UI - Windows</vt:lpstr>
      <vt:lpstr>SCDA Win - Beta-2 Readiness</vt:lpstr>
      <vt:lpstr>SCDA Mac - Beta-0 Readiness</vt:lpstr>
      <vt:lpstr>Top Customer Requests</vt:lpstr>
      <vt:lpstr>Content Safeguards - Group-based Link Sharing Controls - Phase 2</vt:lpstr>
      <vt:lpstr>Provide ability to pause archival/deletion policies</vt:lpstr>
      <vt:lpstr>Multi-Document Envelopes</vt:lpstr>
      <vt:lpstr>Bulk send eSignature requests</vt:lpstr>
      <vt:lpstr>[Customer Ask] Inherit folder options to sub-folders (IPG, T&amp;P + 7)</vt:lpstr>
      <vt:lpstr>[Customer Ask] Group improvements (S&amp;L, Norr)</vt:lpstr>
      <vt:lpstr>[Customer Ask] Scheduled report enhancements (Sequoia)</vt:lpstr>
      <vt:lpstr>Skip signed PDFs from persistent document labeling</vt:lpstr>
      <vt:lpstr>Backup to S3 and Wasabi</vt:lpstr>
      <vt:lpstr>Purview labeling - Decouple labels permissions from classify and govern permissions</vt:lpstr>
      <vt:lpstr>Shore the Core</vt:lpstr>
      <vt:lpstr>Unusual Access - Reduce false positives associated with Windows system activity</vt:lpstr>
      <vt:lpstr>Issues - New Issue Categories</vt:lpstr>
      <vt:lpstr>S&amp;G Folder Insights in CFS - Phase 2</vt:lpstr>
      <vt:lpstr>Delegate Issue to Data Owner</vt:lpstr>
      <vt:lpstr>Enable Power Users Folder Full access to Folders they Create</vt:lpstr>
      <vt:lpstr>External Link Auto-Remediation (Milestone 3)</vt:lpstr>
      <vt:lpstr>CMMC Compliance</vt:lpstr>
      <vt:lpstr>*.egnytegov.com domains support for SS devices</vt:lpstr>
      <vt:lpstr>Trust Center for CMMC Level 1</vt:lpstr>
      <vt:lpstr>Trust Center for CMMC Level 2</vt:lpstr>
      <vt:lpstr>egnytegov Support for Smart Cache</vt:lpstr>
      <vt:lpstr>Introduce Gen 4 Plans</vt:lpstr>
      <vt:lpstr>Gen 4 Launch - Trial Registration Pages</vt:lpstr>
      <vt:lpstr>NGP Upsell from G3 and Prior</vt:lpstr>
      <vt:lpstr>[PLG] NGP Trial Onboarding Integrations Enablement (Milestone 2.5)</vt:lpstr>
      <vt:lpstr>[PLG] NGP Trial Onboarding Refinements (Milestone 3)</vt:lpstr>
      <vt:lpstr>[Usability] NGP UI Refresh (Phase 1)</vt:lpstr>
      <vt:lpstr>[Usability] NGP UI Refresh (Phase 2)</vt:lpstr>
      <vt:lpstr>NGP UI Refresh S&amp;G</vt:lpstr>
      <vt:lpstr>Document Portal Enhancements</vt:lpstr>
      <vt:lpstr>Optional documents</vt:lpstr>
      <vt:lpstr>External User Management</vt:lpstr>
      <vt:lpstr>Upload request metadata extraction</vt:lpstr>
      <vt:lpstr>Deleting a Workspace</vt:lpstr>
      <vt:lpstr>Open Workspace folder in Collaborate</vt:lpstr>
      <vt:lpstr>Enhanced AI copilot</vt:lpstr>
      <vt:lpstr>[Copilot] Improved Loaders / Streamed responses</vt:lpstr>
      <vt:lpstr>S&amp;G Co-pilot - Phase 1 - Helpdesk &amp; Blogs</vt:lpstr>
      <vt:lpstr>S&amp;G Sensitive Content Skill</vt:lpstr>
      <vt:lpstr>Build Pax8 Distributor Program</vt:lpstr>
      <vt:lpstr>Distribution model - new type of resellers</vt:lpstr>
      <vt:lpstr>Distribution model - automatic deployments - part 1</vt:lpstr>
      <vt:lpstr>Productivity Agents</vt:lpstr>
      <vt:lpstr>AI Prompt workflow step</vt:lpstr>
      <vt:lpstr>[Agent] Deep Research Agent (Bryce)</vt:lpstr>
      <vt:lpstr>[Agent] Questionnaire Agent (Bryce)</vt:lpstr>
      <vt:lpstr>[Agent] Agent Templates in Copilot hub</vt:lpstr>
      <vt:lpstr>[Agent] Custom Agents in Copilot hub</vt:lpstr>
      <vt:lpstr>Specialized Agents - AEC</vt:lpstr>
      <vt:lpstr>Smart Specifications - In Product Version</vt:lpstr>
      <vt:lpstr>[Agent] Codebooks Agent for AEC</vt:lpstr>
      <vt:lpstr>Co-Editing Enhancements</vt:lpstr>
      <vt:lpstr>[Usability] Disable File Actions During Co-Edit Session</vt:lpstr>
      <vt:lpstr>Product-Led Growth</vt:lpstr>
      <vt:lpstr>Recommendation Engine Test Campaigns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2025-04-17T20:12:03Z</dcterms:modified>
</cp:coreProperties>
</file>